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Lst>
  <p:sldSz cx="7556500" cy="1069181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7" d="100"/>
          <a:sy n="67" d="100"/>
        </p:scale>
        <p:origin x="-2809" y="-27"/>
      </p:cViewPr>
      <p:guideLst>
        <p:guide orient="horz" pos="3367"/>
        <p:guide pos="23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hyperlink" Target="http://www.naLog.ru" TargetMode="External"/><Relationship Id="rId2" Type="http://schemas.openxmlformats.org/officeDocument/2006/relationships/image" Target="../media/image16.png"/><Relationship Id="rId1" Type="http://schemas.openxmlformats.org/officeDocument/2006/relationships/slideLayout" Target="../slideLayouts/slideLayout1.xml"/><Relationship Id="rId6" Type="http://schemas.openxmlformats.org/officeDocument/2006/relationships/hyperlink" Target="http://www.nalog.ru" TargetMode="External"/><Relationship Id="rId5" Type="http://schemas.openxmlformats.org/officeDocument/2006/relationships/hyperlink" Target="http://www.depr.mos.ru" TargetMode="Externa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xml"/><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664464" y="731520"/>
            <a:ext cx="1103376" cy="993648"/>
          </a:xfrm>
          <a:prstGeom prst="rect">
            <a:avLst/>
          </a:prstGeom>
        </p:spPr>
      </p:pic>
      <p:pic>
        <p:nvPicPr>
          <p:cNvPr id="3" name="Рисунок 2"/>
          <p:cNvPicPr>
            <a:picLocks noChangeAspect="1"/>
          </p:cNvPicPr>
          <p:nvPr/>
        </p:nvPicPr>
        <p:blipFill>
          <a:blip r:embed="rId3"/>
          <a:stretch>
            <a:fillRect/>
          </a:stretch>
        </p:blipFill>
        <p:spPr>
          <a:xfrm>
            <a:off x="493776" y="505968"/>
            <a:ext cx="7040880" cy="9089136"/>
          </a:xfrm>
          <a:prstGeom prst="rect">
            <a:avLst/>
          </a:prstGeom>
        </p:spPr>
      </p:pic>
      <p:pic>
        <p:nvPicPr>
          <p:cNvPr id="4" name="Рисунок 3"/>
          <p:cNvPicPr>
            <a:picLocks noChangeAspect="1"/>
          </p:cNvPicPr>
          <p:nvPr/>
        </p:nvPicPr>
        <p:blipFill>
          <a:blip r:embed="rId4"/>
          <a:stretch>
            <a:fillRect/>
          </a:stretch>
        </p:blipFill>
        <p:spPr>
          <a:xfrm>
            <a:off x="5705856" y="9619488"/>
            <a:ext cx="1847088" cy="981456"/>
          </a:xfrm>
          <a:prstGeom prst="rect">
            <a:avLst/>
          </a:prstGeom>
        </p:spPr>
      </p:pic>
      <p:sp>
        <p:nvSpPr>
          <p:cNvPr id="8" name="Прямоугольник 7"/>
          <p:cNvSpPr/>
          <p:nvPr/>
        </p:nvSpPr>
        <p:spPr>
          <a:xfrm>
            <a:off x="627888" y="9351264"/>
            <a:ext cx="3755136" cy="694944"/>
          </a:xfrm>
          <a:prstGeom prst="rect">
            <a:avLst/>
          </a:prstGeom>
        </p:spPr>
        <p:txBody>
          <a:bodyPr lIns="0" tIns="0" rIns="0" bIns="0">
            <a:noAutofit/>
          </a:bodyPr>
          <a:lstStyle/>
          <a:p>
            <a:pPr marL="76200" marR="114300" indent="0" algn="just">
              <a:lnSpc>
                <a:spcPts val="2040"/>
              </a:lnSpc>
            </a:pPr>
            <a:r>
              <a:rPr lang="ru" sz="1450">
                <a:solidFill>
                  <a:srgbClr val="222222"/>
                </a:solidFill>
                <a:latin typeface="Trebuchet MS"/>
              </a:rPr>
              <a:t>С 1 ИЮЛЯ 2015 ГОДА </a:t>
            </a:r>
            <a:r>
              <a:rPr lang="ru" sz="1450">
                <a:solidFill>
                  <a:srgbClr val="676767"/>
                </a:solidFill>
                <a:latin typeface="Trebuchet MS"/>
              </a:rPr>
              <a:t>НА ТЕРРИТОРИИ ГОРОДА МОСКВЫ УСТАНАВЛИВАЕТСЯ ТОРГОВЫЙ СБОР</a:t>
            </a:r>
          </a:p>
        </p:txBody>
      </p:sp>
      <p:sp>
        <p:nvSpPr>
          <p:cNvPr id="9" name="Прямоугольник 8"/>
          <p:cNvSpPr/>
          <p:nvPr/>
        </p:nvSpPr>
        <p:spPr>
          <a:xfrm>
            <a:off x="36576" y="10277856"/>
            <a:ext cx="4828032" cy="384048"/>
          </a:xfrm>
          <a:prstGeom prst="rect">
            <a:avLst/>
          </a:prstGeom>
        </p:spPr>
        <p:txBody>
          <a:bodyPr lIns="0" tIns="0" rIns="0" bIns="0">
            <a:noAutofit/>
          </a:bodyPr>
          <a:lstStyle/>
          <a:p>
            <a:pPr marL="25400" indent="0">
              <a:lnSpc>
                <a:spcPts val="984"/>
              </a:lnSpc>
            </a:pPr>
            <a:r>
              <a:rPr lang="ru" sz="750">
                <a:latin typeface="Microsoft Sans Serif"/>
              </a:rPr>
              <a:t>Документ зарегистрирован № 02-191/5 от 01.07.2015.Сорокина Г.М. (Департамент торговли и услуг)</a:t>
            </a:r>
          </a:p>
          <a:p>
            <a:pPr marL="25400" indent="0">
              <a:lnSpc>
                <a:spcPts val="984"/>
              </a:lnSpc>
            </a:pPr>
            <a:r>
              <a:rPr lang="ru" sz="750">
                <a:latin typeface="Microsoft Sans Serif"/>
              </a:rPr>
              <a:t>Документ зарегистрирован № 14-09-4706/5 от 01.07.2015. (Префектура ЗелАО)</a:t>
            </a:r>
          </a:p>
          <a:p>
            <a:pPr marL="25400" indent="0">
              <a:lnSpc>
                <a:spcPts val="984"/>
              </a:lnSpc>
            </a:pPr>
            <a:r>
              <a:rPr lang="ru" sz="750">
                <a:latin typeface="Microsoft Sans Serif"/>
              </a:rPr>
              <a:t>Страница 2 из 22. Страница создана: 30.06.2015 09:53</a:t>
            </a:r>
          </a:p>
        </p:txBody>
      </p:sp>
      <p:sp>
        <p:nvSpPr>
          <p:cNvPr id="10" name="Прямоугольник 9"/>
          <p:cNvSpPr/>
          <p:nvPr/>
        </p:nvSpPr>
        <p:spPr>
          <a:xfrm>
            <a:off x="6864096" y="10338816"/>
            <a:ext cx="688848" cy="201168"/>
          </a:xfrm>
          <a:prstGeom prst="rect">
            <a:avLst/>
          </a:prstGeom>
        </p:spPr>
        <p:txBody>
          <a:bodyPr lIns="0" tIns="0" rIns="0" bIns="0">
            <a:noAutofit/>
          </a:bodyPr>
          <a:lstStyle/>
          <a:p>
            <a:pPr marL="12700" indent="0">
              <a:spcAft>
                <a:spcPts val="210"/>
              </a:spcAft>
            </a:pPr>
            <a:r>
              <a:rPr lang="ru" sz="550">
                <a:latin typeface="Segoe UI"/>
              </a:rPr>
              <a:t>ПРАВИТЕЛЬСТВО</a:t>
            </a:r>
          </a:p>
          <a:p>
            <a:pPr marL="12700" indent="0"/>
            <a:r>
              <a:rPr lang="ru" sz="650" b="1">
                <a:latin typeface="Segoe UI"/>
              </a:rPr>
              <a:t>МОСКВЫ</a:t>
            </a: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929640" y="8863584"/>
            <a:ext cx="643128" cy="914400"/>
          </a:xfrm>
          <a:prstGeom prst="rect">
            <a:avLst/>
          </a:prstGeom>
        </p:spPr>
      </p:pic>
      <p:pic>
        <p:nvPicPr>
          <p:cNvPr id="3" name="Рисунок 2"/>
          <p:cNvPicPr>
            <a:picLocks noChangeAspect="1"/>
          </p:cNvPicPr>
          <p:nvPr/>
        </p:nvPicPr>
        <p:blipFill>
          <a:blip r:embed="rId3"/>
          <a:stretch>
            <a:fillRect/>
          </a:stretch>
        </p:blipFill>
        <p:spPr>
          <a:xfrm>
            <a:off x="914400" y="5346192"/>
            <a:ext cx="783336" cy="813816"/>
          </a:xfrm>
          <a:prstGeom prst="rect">
            <a:avLst/>
          </a:prstGeom>
        </p:spPr>
      </p:pic>
      <p:sp>
        <p:nvSpPr>
          <p:cNvPr id="4" name="Прямоугольник 3"/>
          <p:cNvSpPr/>
          <p:nvPr/>
        </p:nvSpPr>
        <p:spPr>
          <a:xfrm>
            <a:off x="2252472" y="292608"/>
            <a:ext cx="1417320" cy="204216"/>
          </a:xfrm>
          <a:prstGeom prst="rect">
            <a:avLst/>
          </a:prstGeom>
        </p:spPr>
        <p:txBody>
          <a:bodyPr lIns="0" tIns="0" rIns="0" bIns="0">
            <a:noAutofit/>
          </a:bodyPr>
          <a:lstStyle/>
          <a:p>
            <a:pPr marL="12700" indent="0"/>
            <a:r>
              <a:rPr lang="ru" sz="1250">
                <a:solidFill>
                  <a:srgbClr val="AAAAAA"/>
                </a:solidFill>
                <a:latin typeface="Segoe UI"/>
              </a:rPr>
              <a:t>О торговом сборе</a:t>
            </a:r>
          </a:p>
        </p:txBody>
      </p:sp>
      <p:sp>
        <p:nvSpPr>
          <p:cNvPr id="5" name="Прямоугольник 4"/>
          <p:cNvSpPr/>
          <p:nvPr/>
        </p:nvSpPr>
        <p:spPr>
          <a:xfrm>
            <a:off x="1091184" y="1088136"/>
            <a:ext cx="5785104" cy="716280"/>
          </a:xfrm>
          <a:prstGeom prst="rect">
            <a:avLst/>
          </a:prstGeom>
        </p:spPr>
        <p:txBody>
          <a:bodyPr lIns="0" tIns="0" rIns="0" bIns="0">
            <a:noAutofit/>
          </a:bodyPr>
          <a:lstStyle/>
          <a:p>
            <a:pPr indent="0" algn="just">
              <a:lnSpc>
                <a:spcPts val="2040"/>
              </a:lnSpc>
              <a:spcAft>
                <a:spcPts val="1260"/>
              </a:spcAft>
            </a:pPr>
            <a:r>
              <a:rPr lang="en-US" sz="5050" b="1">
                <a:solidFill>
                  <a:srgbClr val="A02034"/>
                </a:solidFill>
                <a:latin typeface="Century Gothic"/>
              </a:rPr>
              <a:t>Q</a:t>
            </a:r>
            <a:r>
              <a:rPr lang="en-US" sz="1450" b="1">
                <a:solidFill>
                  <a:srgbClr val="95283A"/>
                </a:solidFill>
                <a:latin typeface="Trebuchet MS"/>
              </a:rPr>
              <a:t>4. </a:t>
            </a:r>
            <a:r>
              <a:rPr lang="ru" sz="1450" b="1">
                <a:solidFill>
                  <a:srgbClr val="535353"/>
                </a:solidFill>
                <a:latin typeface="Trebuchet MS"/>
              </a:rPr>
              <a:t>Что нужно делать, если площадь магазина изменилась (была арендована дополнительная площадь для торгового зала)?</a:t>
            </a:r>
          </a:p>
        </p:txBody>
      </p:sp>
      <p:sp>
        <p:nvSpPr>
          <p:cNvPr id="6" name="Прямоугольник 5"/>
          <p:cNvSpPr/>
          <p:nvPr/>
        </p:nvSpPr>
        <p:spPr>
          <a:xfrm>
            <a:off x="655320" y="2118360"/>
            <a:ext cx="6227064" cy="1228344"/>
          </a:xfrm>
          <a:prstGeom prst="rect">
            <a:avLst/>
          </a:prstGeom>
        </p:spPr>
        <p:txBody>
          <a:bodyPr lIns="0" tIns="0" rIns="0" bIns="0">
            <a:noAutofit/>
          </a:bodyPr>
          <a:lstStyle/>
          <a:p>
            <a:pPr indent="0" algn="just">
              <a:lnSpc>
                <a:spcPts val="2016"/>
              </a:lnSpc>
              <a:spcAft>
                <a:spcPts val="4410"/>
              </a:spcAft>
            </a:pPr>
            <a:r>
              <a:rPr lang="ru" sz="1450" i="1">
                <a:solidFill>
                  <a:srgbClr val="535353"/>
                </a:solidFill>
                <a:latin typeface="Trebuchet MS"/>
              </a:rPr>
              <a:t>Сумма торгового сбора зависит от площади торгового зала. Если изменилась площадь торгового зала, плательщик торгового сбора должен в течение 5 рабочих дней со дня изменения такой характеристики подать уведомление плательщика торгового сбора в налоговые органы.</a:t>
            </a:r>
          </a:p>
        </p:txBody>
      </p:sp>
      <p:sp>
        <p:nvSpPr>
          <p:cNvPr id="7" name="Прямоугольник 6"/>
          <p:cNvSpPr/>
          <p:nvPr/>
        </p:nvSpPr>
        <p:spPr>
          <a:xfrm>
            <a:off x="676656" y="3639312"/>
            <a:ext cx="4852416" cy="1316736"/>
          </a:xfrm>
          <a:prstGeom prst="rect">
            <a:avLst/>
          </a:prstGeom>
        </p:spPr>
        <p:txBody>
          <a:bodyPr lIns="0" tIns="0" rIns="0" bIns="0">
            <a:noAutofit/>
          </a:bodyPr>
          <a:lstStyle/>
          <a:p>
            <a:pPr indent="0">
              <a:spcAft>
                <a:spcPts val="630"/>
              </a:spcAft>
            </a:pPr>
            <a:r>
              <a:rPr lang="ru" sz="14350">
                <a:solidFill>
                  <a:srgbClr val="9D125C"/>
                </a:solidFill>
                <a:latin typeface="Trebuchet MS"/>
              </a:rPr>
              <a:t>4</a:t>
            </a:r>
            <a:r>
              <a:rPr lang="ru" sz="4000">
                <a:solidFill>
                  <a:srgbClr val="96185A"/>
                </a:solidFill>
                <a:latin typeface="Trebuchet MS"/>
              </a:rPr>
              <a:t> Ра счет суммы</a:t>
            </a:r>
          </a:p>
        </p:txBody>
      </p:sp>
      <p:sp>
        <p:nvSpPr>
          <p:cNvPr id="8" name="Прямоугольник 7"/>
          <p:cNvSpPr/>
          <p:nvPr/>
        </p:nvSpPr>
        <p:spPr>
          <a:xfrm>
            <a:off x="1749552" y="4517136"/>
            <a:ext cx="4413504" cy="512064"/>
          </a:xfrm>
          <a:prstGeom prst="rect">
            <a:avLst/>
          </a:prstGeom>
        </p:spPr>
        <p:txBody>
          <a:bodyPr lIns="0" tIns="0" rIns="0" bIns="0">
            <a:noAutofit/>
          </a:bodyPr>
          <a:lstStyle/>
          <a:p>
            <a:pPr indent="0">
              <a:spcAft>
                <a:spcPts val="2520"/>
              </a:spcAft>
            </a:pPr>
            <a:r>
              <a:rPr lang="ru" sz="4000">
                <a:solidFill>
                  <a:srgbClr val="96185A"/>
                </a:solidFill>
                <a:latin typeface="Trebuchet MS"/>
              </a:rPr>
              <a:t>• торгового сбора</a:t>
            </a:r>
          </a:p>
        </p:txBody>
      </p:sp>
      <p:sp>
        <p:nvSpPr>
          <p:cNvPr id="9" name="Прямоугольник 8"/>
          <p:cNvSpPr/>
          <p:nvPr/>
        </p:nvSpPr>
        <p:spPr>
          <a:xfrm>
            <a:off x="2261616" y="5407152"/>
            <a:ext cx="4611624" cy="713232"/>
          </a:xfrm>
          <a:prstGeom prst="rect">
            <a:avLst/>
          </a:prstGeom>
        </p:spPr>
        <p:txBody>
          <a:bodyPr lIns="0" tIns="0" rIns="0" bIns="0">
            <a:noAutofit/>
          </a:bodyPr>
          <a:lstStyle/>
          <a:p>
            <a:pPr indent="0" algn="just">
              <a:lnSpc>
                <a:spcPts val="2040"/>
              </a:lnSpc>
              <a:spcAft>
                <a:spcPts val="1890"/>
              </a:spcAft>
            </a:pPr>
            <a:r>
              <a:rPr lang="ru" sz="1450">
                <a:solidFill>
                  <a:srgbClr val="535353"/>
                </a:solidFill>
                <a:latin typeface="Trebuchet MS"/>
              </a:rPr>
              <a:t>Торговый сбор - это </a:t>
            </a:r>
            <a:r>
              <a:rPr lang="ru" sz="1450">
                <a:solidFill>
                  <a:srgbClr val="96185A"/>
                </a:solidFill>
                <a:latin typeface="Trebuchet MS"/>
              </a:rPr>
              <a:t>обязательный фиксированный </a:t>
            </a:r>
            <a:r>
              <a:rPr lang="ru" sz="1450">
                <a:solidFill>
                  <a:srgbClr val="535353"/>
                </a:solidFill>
                <a:latin typeface="Trebuchet MS"/>
              </a:rPr>
              <a:t>платеж, который взимается с конкретного объекта торговли.</a:t>
            </a:r>
          </a:p>
        </p:txBody>
      </p:sp>
      <p:sp>
        <p:nvSpPr>
          <p:cNvPr id="10" name="Прямоугольник 9"/>
          <p:cNvSpPr/>
          <p:nvPr/>
        </p:nvSpPr>
        <p:spPr>
          <a:xfrm>
            <a:off x="646176" y="6571488"/>
            <a:ext cx="6230112" cy="713232"/>
          </a:xfrm>
          <a:prstGeom prst="rect">
            <a:avLst/>
          </a:prstGeom>
        </p:spPr>
        <p:txBody>
          <a:bodyPr lIns="0" tIns="0" rIns="0" bIns="0">
            <a:noAutofit/>
          </a:bodyPr>
          <a:lstStyle/>
          <a:p>
            <a:pPr indent="0" algn="just">
              <a:lnSpc>
                <a:spcPts val="2040"/>
              </a:lnSpc>
            </a:pPr>
            <a:r>
              <a:rPr lang="ru" sz="1450">
                <a:solidFill>
                  <a:srgbClr val="96185A"/>
                </a:solidFill>
                <a:latin typeface="Trebuchet MS"/>
              </a:rPr>
              <a:t>Сумма торгового сбора определяется плательщиком </a:t>
            </a:r>
            <a:r>
              <a:rPr lang="ru" sz="1450" b="1">
                <a:solidFill>
                  <a:srgbClr val="96185A"/>
                </a:solidFill>
                <a:latin typeface="Trebuchet MS"/>
              </a:rPr>
              <a:t>самостоятельно </a:t>
            </a:r>
            <a:r>
              <a:rPr lang="ru" sz="1450">
                <a:solidFill>
                  <a:srgbClr val="96185A"/>
                </a:solidFill>
                <a:latin typeface="Trebuchet MS"/>
              </a:rPr>
              <a:t>для каждого торгового объекта исходя из следующих характеристик:</a:t>
            </a:r>
          </a:p>
        </p:txBody>
      </p:sp>
      <p:sp>
        <p:nvSpPr>
          <p:cNvPr id="11" name="Прямоугольник 10"/>
          <p:cNvSpPr/>
          <p:nvPr/>
        </p:nvSpPr>
        <p:spPr>
          <a:xfrm>
            <a:off x="2279904" y="7714488"/>
            <a:ext cx="4596384" cy="704088"/>
          </a:xfrm>
          <a:prstGeom prst="rect">
            <a:avLst/>
          </a:prstGeom>
        </p:spPr>
        <p:txBody>
          <a:bodyPr lIns="0" tIns="0" rIns="0" bIns="0">
            <a:noAutofit/>
          </a:bodyPr>
          <a:lstStyle/>
          <a:p>
            <a:pPr indent="0" algn="just">
              <a:lnSpc>
                <a:spcPts val="2040"/>
              </a:lnSpc>
            </a:pPr>
            <a:r>
              <a:rPr lang="ru" sz="1450">
                <a:solidFill>
                  <a:srgbClr val="96185A"/>
                </a:solidFill>
                <a:latin typeface="Trebuchet MS"/>
              </a:rPr>
              <a:t>•    </a:t>
            </a:r>
            <a:r>
              <a:rPr lang="ru" sz="1450">
                <a:solidFill>
                  <a:srgbClr val="535353"/>
                </a:solidFill>
                <a:latin typeface="Trebuchet MS"/>
              </a:rPr>
              <a:t>для стационарных торговых объектов с торговым залом - в зависимости от площади торгового зала и от местонахождения;</a:t>
            </a:r>
          </a:p>
        </p:txBody>
      </p:sp>
      <p:sp>
        <p:nvSpPr>
          <p:cNvPr id="12" name="Прямоугольник 11"/>
          <p:cNvSpPr/>
          <p:nvPr/>
        </p:nvSpPr>
        <p:spPr>
          <a:xfrm>
            <a:off x="2279904" y="8491728"/>
            <a:ext cx="4596384" cy="701040"/>
          </a:xfrm>
          <a:prstGeom prst="rect">
            <a:avLst/>
          </a:prstGeom>
        </p:spPr>
        <p:txBody>
          <a:bodyPr lIns="0" tIns="0" rIns="0" bIns="0">
            <a:noAutofit/>
          </a:bodyPr>
          <a:lstStyle/>
          <a:p>
            <a:pPr indent="0" algn="just">
              <a:lnSpc>
                <a:spcPts val="2016"/>
              </a:lnSpc>
            </a:pPr>
            <a:r>
              <a:rPr lang="ru" sz="1450">
                <a:solidFill>
                  <a:srgbClr val="96185A"/>
                </a:solidFill>
                <a:latin typeface="Trebuchet MS"/>
              </a:rPr>
              <a:t>•    </a:t>
            </a:r>
            <a:r>
              <a:rPr lang="ru" sz="1450">
                <a:solidFill>
                  <a:srgbClr val="535353"/>
                </a:solidFill>
                <a:latin typeface="Trebuchet MS"/>
              </a:rPr>
              <a:t>для нестационарных торговых объектов и стационарных торговых объектов без торгового зала - в зависимости от местонахождения;</a:t>
            </a:r>
          </a:p>
        </p:txBody>
      </p:sp>
      <p:sp>
        <p:nvSpPr>
          <p:cNvPr id="13" name="Прямоугольник 12"/>
          <p:cNvSpPr/>
          <p:nvPr/>
        </p:nvSpPr>
        <p:spPr>
          <a:xfrm>
            <a:off x="2279904" y="9308592"/>
            <a:ext cx="4596384" cy="411480"/>
          </a:xfrm>
          <a:prstGeom prst="rect">
            <a:avLst/>
          </a:prstGeom>
        </p:spPr>
        <p:txBody>
          <a:bodyPr lIns="0" tIns="0" rIns="0" bIns="0">
            <a:noAutofit/>
          </a:bodyPr>
          <a:lstStyle/>
          <a:p>
            <a:pPr indent="0" algn="just">
              <a:lnSpc>
                <a:spcPts val="2016"/>
              </a:lnSpc>
            </a:pPr>
            <a:r>
              <a:rPr lang="ru" sz="1450">
                <a:solidFill>
                  <a:srgbClr val="96185A"/>
                </a:solidFill>
                <a:latin typeface="Trebuchet MS"/>
              </a:rPr>
              <a:t>•    </a:t>
            </a:r>
            <a:r>
              <a:rPr lang="ru" sz="1450">
                <a:solidFill>
                  <a:srgbClr val="535353"/>
                </a:solidFill>
                <a:latin typeface="Trebuchet MS"/>
              </a:rPr>
              <a:t>для организации розничных рынков - в зависимости от площади рынка.</a:t>
            </a:r>
          </a:p>
        </p:txBody>
      </p:sp>
      <p:sp>
        <p:nvSpPr>
          <p:cNvPr id="14" name="Прямоугольник 13"/>
          <p:cNvSpPr/>
          <p:nvPr/>
        </p:nvSpPr>
        <p:spPr>
          <a:xfrm>
            <a:off x="45720" y="10283952"/>
            <a:ext cx="4785360" cy="384048"/>
          </a:xfrm>
          <a:prstGeom prst="rect">
            <a:avLst/>
          </a:prstGeom>
        </p:spPr>
        <p:txBody>
          <a:bodyPr lIns="0" tIns="0" rIns="0" bIns="0">
            <a:noAutofit/>
          </a:bodyPr>
          <a:lstStyle/>
          <a:p>
            <a:pPr marL="25400" indent="0">
              <a:lnSpc>
                <a:spcPts val="984"/>
              </a:lnSpc>
            </a:pPr>
            <a:r>
              <a:rPr lang="ru" sz="750">
                <a:latin typeface="Microsoft Sans Serif"/>
              </a:rPr>
              <a:t>Документ зарегистрирован № 02-191/5 от 01.07.2015.Сорокина Г.М. (Департамент торговли и услуг)</a:t>
            </a:r>
          </a:p>
          <a:p>
            <a:pPr marL="25400" indent="0">
              <a:lnSpc>
                <a:spcPts val="984"/>
              </a:lnSpc>
            </a:pPr>
            <a:r>
              <a:rPr lang="ru" sz="750">
                <a:latin typeface="Microsoft Sans Serif"/>
              </a:rPr>
              <a:t>Документ зарегистрирован № 14-09-4706/5 от 01.07.2015. (Префектура ЗелАО)</a:t>
            </a:r>
          </a:p>
          <a:p>
            <a:pPr marL="25400" indent="0">
              <a:lnSpc>
                <a:spcPts val="984"/>
              </a:lnSpc>
            </a:pPr>
            <a:r>
              <a:rPr lang="ru" sz="750">
                <a:latin typeface="Microsoft Sans Serif"/>
              </a:rPr>
              <a:t>Страница 11 из 22. Страница создана: 30.06.2015 09:53</a:t>
            </a:r>
          </a:p>
        </p:txBody>
      </p:sp>
      <p:sp>
        <p:nvSpPr>
          <p:cNvPr id="15" name="Прямоугольник 14"/>
          <p:cNvSpPr/>
          <p:nvPr/>
        </p:nvSpPr>
        <p:spPr>
          <a:xfrm>
            <a:off x="6858000" y="10332720"/>
            <a:ext cx="664464" cy="213360"/>
          </a:xfrm>
          <a:prstGeom prst="rect">
            <a:avLst/>
          </a:prstGeom>
        </p:spPr>
        <p:txBody>
          <a:bodyPr lIns="0" tIns="0" rIns="0" bIns="0">
            <a:noAutofit/>
          </a:bodyPr>
          <a:lstStyle/>
          <a:p>
            <a:pPr marL="25400" indent="0">
              <a:spcAft>
                <a:spcPts val="210"/>
              </a:spcAft>
            </a:pPr>
            <a:r>
              <a:rPr lang="ru" sz="550">
                <a:latin typeface="Segoe UI"/>
              </a:rPr>
              <a:t>ПРАВИТЕЛЬСТВО</a:t>
            </a:r>
          </a:p>
          <a:p>
            <a:pPr marL="25400" indent="0"/>
            <a:r>
              <a:rPr lang="ru" sz="650" b="1">
                <a:latin typeface="Segoe UI"/>
              </a:rPr>
              <a:t>МОСКВЫ</a:t>
            </a: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018032" y="6964680"/>
            <a:ext cx="524256" cy="499872"/>
          </a:xfrm>
          <a:prstGeom prst="rect">
            <a:avLst/>
          </a:prstGeom>
        </p:spPr>
      </p:pic>
      <p:pic>
        <p:nvPicPr>
          <p:cNvPr id="3" name="Рисунок 2"/>
          <p:cNvPicPr>
            <a:picLocks noChangeAspect="1"/>
          </p:cNvPicPr>
          <p:nvPr/>
        </p:nvPicPr>
        <p:blipFill>
          <a:blip r:embed="rId3"/>
          <a:stretch>
            <a:fillRect/>
          </a:stretch>
        </p:blipFill>
        <p:spPr>
          <a:xfrm>
            <a:off x="1008888" y="4395216"/>
            <a:ext cx="518160" cy="502920"/>
          </a:xfrm>
          <a:prstGeom prst="rect">
            <a:avLst/>
          </a:prstGeom>
        </p:spPr>
      </p:pic>
      <p:sp>
        <p:nvSpPr>
          <p:cNvPr id="4" name="Прямоугольник 3"/>
          <p:cNvSpPr/>
          <p:nvPr/>
        </p:nvSpPr>
        <p:spPr>
          <a:xfrm>
            <a:off x="2252472" y="292608"/>
            <a:ext cx="1417320" cy="204216"/>
          </a:xfrm>
          <a:prstGeom prst="rect">
            <a:avLst/>
          </a:prstGeom>
        </p:spPr>
        <p:txBody>
          <a:bodyPr lIns="0" tIns="0" rIns="0" bIns="0">
            <a:noAutofit/>
          </a:bodyPr>
          <a:lstStyle/>
          <a:p>
            <a:pPr marL="12700" indent="0"/>
            <a:r>
              <a:rPr lang="ru" sz="1250">
                <a:solidFill>
                  <a:srgbClr val="AAAAAA"/>
                </a:solidFill>
                <a:latin typeface="Segoe UI"/>
              </a:rPr>
              <a:t>О торговом сборе</a:t>
            </a:r>
          </a:p>
        </p:txBody>
      </p:sp>
      <p:sp>
        <p:nvSpPr>
          <p:cNvPr id="5" name="Прямоугольник 4"/>
          <p:cNvSpPr/>
          <p:nvPr/>
        </p:nvSpPr>
        <p:spPr>
          <a:xfrm>
            <a:off x="658368" y="1069848"/>
            <a:ext cx="4980432" cy="198120"/>
          </a:xfrm>
          <a:prstGeom prst="rect">
            <a:avLst/>
          </a:prstGeom>
        </p:spPr>
        <p:txBody>
          <a:bodyPr lIns="0" tIns="0" rIns="0" bIns="0">
            <a:noAutofit/>
          </a:bodyPr>
          <a:lstStyle/>
          <a:p>
            <a:pPr indent="0" algn="just">
              <a:spcAft>
                <a:spcPts val="1050"/>
              </a:spcAft>
            </a:pPr>
            <a:r>
              <a:rPr lang="ru" sz="1450" b="1">
                <a:solidFill>
                  <a:srgbClr val="96185A"/>
                </a:solidFill>
                <a:latin typeface="Trebuchet MS"/>
              </a:rPr>
              <a:t>Пример </a:t>
            </a:r>
            <a:r>
              <a:rPr lang="ru" sz="1450">
                <a:solidFill>
                  <a:srgbClr val="96185A"/>
                </a:solidFill>
                <a:latin typeface="Trebuchet MS"/>
              </a:rPr>
              <a:t>расчета суммы торгового сбора (за квартал):</a:t>
            </a:r>
          </a:p>
        </p:txBody>
      </p:sp>
      <p:sp>
        <p:nvSpPr>
          <p:cNvPr id="6" name="Прямоугольник 5"/>
          <p:cNvSpPr/>
          <p:nvPr/>
        </p:nvSpPr>
        <p:spPr>
          <a:xfrm>
            <a:off x="664464" y="1444752"/>
            <a:ext cx="5102352" cy="195072"/>
          </a:xfrm>
          <a:prstGeom prst="rect">
            <a:avLst/>
          </a:prstGeom>
        </p:spPr>
        <p:txBody>
          <a:bodyPr lIns="0" tIns="0" rIns="0" bIns="0">
            <a:noAutofit/>
          </a:bodyPr>
          <a:lstStyle/>
          <a:p>
            <a:pPr indent="0" algn="just">
              <a:spcAft>
                <a:spcPts val="420"/>
              </a:spcAft>
            </a:pPr>
            <a:r>
              <a:rPr lang="ru" sz="1450">
                <a:solidFill>
                  <a:srgbClr val="96185A"/>
                </a:solidFill>
                <a:latin typeface="Trebuchet MS"/>
              </a:rPr>
              <a:t>•    </a:t>
            </a:r>
            <a:r>
              <a:rPr lang="ru" sz="1450">
                <a:solidFill>
                  <a:srgbClr val="535353"/>
                </a:solidFill>
                <a:latin typeface="Trebuchet MS"/>
              </a:rPr>
              <a:t>Магазин в ЦАО площадью торгового зала 150 кв. м:</a:t>
            </a:r>
          </a:p>
        </p:txBody>
      </p:sp>
      <p:sp>
        <p:nvSpPr>
          <p:cNvPr id="7" name="Прямоугольник 6"/>
          <p:cNvSpPr/>
          <p:nvPr/>
        </p:nvSpPr>
        <p:spPr>
          <a:xfrm>
            <a:off x="917448" y="1700784"/>
            <a:ext cx="4925568" cy="201168"/>
          </a:xfrm>
          <a:prstGeom prst="rect">
            <a:avLst/>
          </a:prstGeom>
        </p:spPr>
        <p:txBody>
          <a:bodyPr lIns="0" tIns="0" rIns="0" bIns="0">
            <a:noAutofit/>
          </a:bodyPr>
          <a:lstStyle/>
          <a:p>
            <a:pPr indent="0">
              <a:spcAft>
                <a:spcPts val="1050"/>
              </a:spcAft>
            </a:pPr>
            <a:r>
              <a:rPr lang="ru" sz="1450">
                <a:solidFill>
                  <a:srgbClr val="535353"/>
                </a:solidFill>
                <a:latin typeface="Trebuchet MS"/>
              </a:rPr>
              <a:t>50 кв. м * 1200 руб. + 100 кв. м * 50 руб. = </a:t>
            </a:r>
            <a:r>
              <a:rPr lang="ru" sz="1450">
                <a:solidFill>
                  <a:srgbClr val="96185A"/>
                </a:solidFill>
                <a:latin typeface="Trebuchet MS"/>
              </a:rPr>
              <a:t>65 000 руб.</a:t>
            </a:r>
          </a:p>
        </p:txBody>
      </p:sp>
      <p:sp>
        <p:nvSpPr>
          <p:cNvPr id="8" name="Прямоугольник 7"/>
          <p:cNvSpPr/>
          <p:nvPr/>
        </p:nvSpPr>
        <p:spPr>
          <a:xfrm>
            <a:off x="664464" y="2072640"/>
            <a:ext cx="5263896" cy="195072"/>
          </a:xfrm>
          <a:prstGeom prst="rect">
            <a:avLst/>
          </a:prstGeom>
        </p:spPr>
        <p:txBody>
          <a:bodyPr lIns="0" tIns="0" rIns="0" bIns="0">
            <a:noAutofit/>
          </a:bodyPr>
          <a:lstStyle/>
          <a:p>
            <a:pPr indent="0" algn="just">
              <a:spcAft>
                <a:spcPts val="420"/>
              </a:spcAft>
            </a:pPr>
            <a:r>
              <a:rPr lang="ru" sz="1450">
                <a:solidFill>
                  <a:srgbClr val="96185A"/>
                </a:solidFill>
                <a:latin typeface="Trebuchet MS"/>
              </a:rPr>
              <a:t>•    </a:t>
            </a:r>
            <a:r>
              <a:rPr lang="ru" sz="1450">
                <a:solidFill>
                  <a:srgbClr val="535353"/>
                </a:solidFill>
                <a:latin typeface="Trebuchet MS"/>
              </a:rPr>
              <a:t>Магазин в ЮЗАО площадью торгового зала 300 кв. м:</a:t>
            </a:r>
          </a:p>
        </p:txBody>
      </p:sp>
      <p:sp>
        <p:nvSpPr>
          <p:cNvPr id="9" name="Прямоугольник 8"/>
          <p:cNvSpPr/>
          <p:nvPr/>
        </p:nvSpPr>
        <p:spPr>
          <a:xfrm>
            <a:off x="917448" y="2331720"/>
            <a:ext cx="4812792" cy="195072"/>
          </a:xfrm>
          <a:prstGeom prst="rect">
            <a:avLst/>
          </a:prstGeom>
        </p:spPr>
        <p:txBody>
          <a:bodyPr lIns="0" tIns="0" rIns="0" bIns="0">
            <a:noAutofit/>
          </a:bodyPr>
          <a:lstStyle/>
          <a:p>
            <a:pPr indent="0">
              <a:spcAft>
                <a:spcPts val="1050"/>
              </a:spcAft>
            </a:pPr>
            <a:r>
              <a:rPr lang="ru" sz="1450">
                <a:solidFill>
                  <a:srgbClr val="535353"/>
                </a:solidFill>
                <a:latin typeface="Trebuchet MS"/>
              </a:rPr>
              <a:t>50 кв. м * 600 руб. + 250 кв. м * 50 руб. = </a:t>
            </a:r>
            <a:r>
              <a:rPr lang="ru" sz="1450">
                <a:solidFill>
                  <a:srgbClr val="96185A"/>
                </a:solidFill>
                <a:latin typeface="Trebuchet MS"/>
              </a:rPr>
              <a:t>42 500 руб.</a:t>
            </a:r>
          </a:p>
        </p:txBody>
      </p:sp>
      <p:sp>
        <p:nvSpPr>
          <p:cNvPr id="10" name="Прямоугольник 9"/>
          <p:cNvSpPr/>
          <p:nvPr/>
        </p:nvSpPr>
        <p:spPr>
          <a:xfrm>
            <a:off x="664464" y="2697480"/>
            <a:ext cx="6150864" cy="457200"/>
          </a:xfrm>
          <a:prstGeom prst="rect">
            <a:avLst/>
          </a:prstGeom>
        </p:spPr>
        <p:txBody>
          <a:bodyPr lIns="0" tIns="0" rIns="0" bIns="0">
            <a:noAutofit/>
          </a:bodyPr>
          <a:lstStyle/>
          <a:p>
            <a:pPr indent="-279400">
              <a:lnSpc>
                <a:spcPts val="2040"/>
              </a:lnSpc>
              <a:spcAft>
                <a:spcPts val="3150"/>
              </a:spcAft>
            </a:pPr>
            <a:r>
              <a:rPr lang="ru" sz="1450">
                <a:solidFill>
                  <a:srgbClr val="96185A"/>
                </a:solidFill>
                <a:latin typeface="Trebuchet MS"/>
              </a:rPr>
              <a:t>•    </a:t>
            </a:r>
            <a:r>
              <a:rPr lang="ru" sz="1450">
                <a:solidFill>
                  <a:srgbClr val="535353"/>
                </a:solidFill>
                <a:latin typeface="Trebuchet MS"/>
              </a:rPr>
              <a:t>Магазин в районе Митино площадью торгового зала 500 кв. м: 50 кв. м * 420 руб. + 450 кв. м * 50 руб. = </a:t>
            </a:r>
            <a:r>
              <a:rPr lang="ru" sz="1450">
                <a:solidFill>
                  <a:srgbClr val="96185A"/>
                </a:solidFill>
                <a:latin typeface="Trebuchet MS"/>
              </a:rPr>
              <a:t>43 500 руб.</a:t>
            </a:r>
          </a:p>
        </p:txBody>
      </p:sp>
      <p:sp>
        <p:nvSpPr>
          <p:cNvPr id="11" name="Прямоугольник 10"/>
          <p:cNvSpPr/>
          <p:nvPr/>
        </p:nvSpPr>
        <p:spPr>
          <a:xfrm>
            <a:off x="2289048" y="3697224"/>
            <a:ext cx="2560320" cy="359664"/>
          </a:xfrm>
          <a:prstGeom prst="rect">
            <a:avLst/>
          </a:prstGeom>
        </p:spPr>
        <p:txBody>
          <a:bodyPr lIns="0" tIns="0" rIns="0" bIns="0">
            <a:noAutofit/>
          </a:bodyPr>
          <a:lstStyle/>
          <a:p>
            <a:pPr indent="0" algn="ctr">
              <a:spcAft>
                <a:spcPts val="2100"/>
              </a:spcAft>
            </a:pPr>
            <a:r>
              <a:rPr lang="ru" sz="2900">
                <a:solidFill>
                  <a:srgbClr val="96185A"/>
                </a:solidFill>
                <a:latin typeface="Trebuchet MS"/>
              </a:rPr>
              <a:t>Вопрос - ответ</a:t>
            </a:r>
          </a:p>
        </p:txBody>
      </p:sp>
      <p:sp>
        <p:nvSpPr>
          <p:cNvPr id="12" name="Прямоугольник 11"/>
          <p:cNvSpPr/>
          <p:nvPr/>
        </p:nvSpPr>
        <p:spPr>
          <a:xfrm>
            <a:off x="1969008" y="4395216"/>
            <a:ext cx="4907280" cy="417576"/>
          </a:xfrm>
          <a:prstGeom prst="rect">
            <a:avLst/>
          </a:prstGeom>
        </p:spPr>
        <p:txBody>
          <a:bodyPr lIns="0" tIns="0" rIns="0" bIns="0">
            <a:noAutofit/>
          </a:bodyPr>
          <a:lstStyle/>
          <a:p>
            <a:pPr indent="-279400">
              <a:lnSpc>
                <a:spcPts val="2040"/>
              </a:lnSpc>
              <a:spcAft>
                <a:spcPts val="1050"/>
              </a:spcAft>
            </a:pPr>
            <a:r>
              <a:rPr lang="ru" sz="1450" b="1">
                <a:solidFill>
                  <a:srgbClr val="96185A"/>
                </a:solidFill>
                <a:latin typeface="Trebuchet MS"/>
              </a:rPr>
              <a:t>1.    </a:t>
            </a:r>
            <a:r>
              <a:rPr lang="ru" sz="1450" b="1">
                <a:solidFill>
                  <a:srgbClr val="535353"/>
                </a:solidFill>
                <a:latin typeface="Trebuchet MS"/>
              </a:rPr>
              <a:t>Как торговый сбор влияет на мои текущие налоговые обязательства?</a:t>
            </a:r>
          </a:p>
        </p:txBody>
      </p:sp>
      <p:sp>
        <p:nvSpPr>
          <p:cNvPr id="13" name="Прямоугольник 12"/>
          <p:cNvSpPr/>
          <p:nvPr/>
        </p:nvSpPr>
        <p:spPr>
          <a:xfrm>
            <a:off x="646176" y="5169408"/>
            <a:ext cx="6239256" cy="1469136"/>
          </a:xfrm>
          <a:prstGeom prst="rect">
            <a:avLst/>
          </a:prstGeom>
        </p:spPr>
        <p:txBody>
          <a:bodyPr lIns="0" tIns="0" rIns="0" bIns="0">
            <a:noAutofit/>
          </a:bodyPr>
          <a:lstStyle/>
          <a:p>
            <a:pPr indent="0" algn="just">
              <a:lnSpc>
                <a:spcPts val="2040"/>
              </a:lnSpc>
              <a:spcAft>
                <a:spcPts val="1050"/>
              </a:spcAft>
            </a:pPr>
            <a:r>
              <a:rPr lang="ru" sz="1450" i="1">
                <a:solidFill>
                  <a:srgbClr val="535353"/>
                </a:solidFill>
                <a:latin typeface="Trebuchet MS"/>
              </a:rPr>
              <a:t>Торговый сбор - это фиксированный обязательный платеж, который взимается с конкретного объекта торговли. При этом уплаченный торговый сбор можно вычесть непосредственно из суммы налогов: налога на прибыль, единого налога по упрощенной системе налогообложения (если объект налогообложения - доходы) или НДФЛ.</a:t>
            </a:r>
          </a:p>
        </p:txBody>
      </p:sp>
      <p:sp>
        <p:nvSpPr>
          <p:cNvPr id="14" name="Прямоугольник 13"/>
          <p:cNvSpPr/>
          <p:nvPr/>
        </p:nvSpPr>
        <p:spPr>
          <a:xfrm>
            <a:off x="1965960" y="6970776"/>
            <a:ext cx="4910328" cy="411480"/>
          </a:xfrm>
          <a:prstGeom prst="rect">
            <a:avLst/>
          </a:prstGeom>
        </p:spPr>
        <p:txBody>
          <a:bodyPr lIns="0" tIns="0" rIns="0" bIns="0">
            <a:noAutofit/>
          </a:bodyPr>
          <a:lstStyle/>
          <a:p>
            <a:pPr indent="-279400">
              <a:lnSpc>
                <a:spcPts val="2040"/>
              </a:lnSpc>
              <a:spcAft>
                <a:spcPts val="1050"/>
              </a:spcAft>
            </a:pPr>
            <a:r>
              <a:rPr lang="ru" sz="1450" b="1">
                <a:solidFill>
                  <a:srgbClr val="96185A"/>
                </a:solidFill>
                <a:latin typeface="Trebuchet MS"/>
              </a:rPr>
              <a:t>2.    </a:t>
            </a:r>
            <a:r>
              <a:rPr lang="ru" sz="1450" b="1">
                <a:solidFill>
                  <a:srgbClr val="535353"/>
                </a:solidFill>
                <a:latin typeface="Trebuchet MS"/>
              </a:rPr>
              <a:t>Как определить площадь торгового зала магазина?</a:t>
            </a:r>
          </a:p>
        </p:txBody>
      </p:sp>
      <p:sp>
        <p:nvSpPr>
          <p:cNvPr id="15" name="Прямоугольник 14"/>
          <p:cNvSpPr/>
          <p:nvPr/>
        </p:nvSpPr>
        <p:spPr>
          <a:xfrm>
            <a:off x="646176" y="7744968"/>
            <a:ext cx="6245352" cy="1493520"/>
          </a:xfrm>
          <a:prstGeom prst="rect">
            <a:avLst/>
          </a:prstGeom>
        </p:spPr>
        <p:txBody>
          <a:bodyPr lIns="0" tIns="0" rIns="0" bIns="0">
            <a:noAutofit/>
          </a:bodyPr>
          <a:lstStyle/>
          <a:p>
            <a:pPr indent="0" algn="just">
              <a:lnSpc>
                <a:spcPts val="2016"/>
              </a:lnSpc>
            </a:pPr>
            <a:r>
              <a:rPr lang="ru" sz="1450" i="1">
                <a:solidFill>
                  <a:srgbClr val="535353"/>
                </a:solidFill>
                <a:latin typeface="Trebuchet MS"/>
              </a:rPr>
              <a:t>Согласно Налоговому кодексу РФ площадь торгового зала - это часть магазина, павильона, занятая оборудованием, предназначенным для выкладки, демонстрации товаров, проведения денежных расчетов и обслуживания покупателей, площадь контрольно-кассовых узлов и кассовых кабин, площадь рабочих мест обслуживающего персонала, а также площадь проходов для покупателей.</a:t>
            </a:r>
          </a:p>
        </p:txBody>
      </p:sp>
      <p:sp>
        <p:nvSpPr>
          <p:cNvPr id="16" name="Прямоугольник 15"/>
          <p:cNvSpPr/>
          <p:nvPr/>
        </p:nvSpPr>
        <p:spPr>
          <a:xfrm>
            <a:off x="655320" y="9299448"/>
            <a:ext cx="6233160" cy="713232"/>
          </a:xfrm>
          <a:prstGeom prst="rect">
            <a:avLst/>
          </a:prstGeom>
        </p:spPr>
        <p:txBody>
          <a:bodyPr lIns="0" tIns="0" rIns="0" bIns="0">
            <a:noAutofit/>
          </a:bodyPr>
          <a:lstStyle/>
          <a:p>
            <a:pPr indent="0" algn="just">
              <a:lnSpc>
                <a:spcPts val="2040"/>
              </a:lnSpc>
            </a:pPr>
            <a:r>
              <a:rPr lang="ru" sz="1450" i="1">
                <a:solidFill>
                  <a:srgbClr val="535353"/>
                </a:solidFill>
                <a:latin typeface="Trebuchet MS"/>
              </a:rPr>
              <a:t>К площади торгового зала относится также арендуемая часть площади торгового зала. Площадь подсобных, административнобытовых помещений, а также помещений для приема, хранения това¬</a:t>
            </a:r>
          </a:p>
        </p:txBody>
      </p:sp>
      <p:sp>
        <p:nvSpPr>
          <p:cNvPr id="17" name="Прямоугольник 16"/>
          <p:cNvSpPr/>
          <p:nvPr/>
        </p:nvSpPr>
        <p:spPr>
          <a:xfrm>
            <a:off x="45720" y="10283952"/>
            <a:ext cx="4785360" cy="384048"/>
          </a:xfrm>
          <a:prstGeom prst="rect">
            <a:avLst/>
          </a:prstGeom>
        </p:spPr>
        <p:txBody>
          <a:bodyPr lIns="0" tIns="0" rIns="0" bIns="0">
            <a:noAutofit/>
          </a:bodyPr>
          <a:lstStyle/>
          <a:p>
            <a:pPr marL="25400" indent="0">
              <a:lnSpc>
                <a:spcPts val="984"/>
              </a:lnSpc>
            </a:pPr>
            <a:r>
              <a:rPr lang="ru" sz="750">
                <a:latin typeface="Microsoft Sans Serif"/>
              </a:rPr>
              <a:t>Документ зарегистрирован № 02-191/5 от 01.07.2015.Сорокина Г.М. (Департамент торговли и услуг)</a:t>
            </a:r>
          </a:p>
          <a:p>
            <a:pPr marL="25400" indent="0">
              <a:lnSpc>
                <a:spcPts val="984"/>
              </a:lnSpc>
            </a:pPr>
            <a:r>
              <a:rPr lang="ru" sz="750">
                <a:latin typeface="Microsoft Sans Serif"/>
              </a:rPr>
              <a:t>Документ зарегистрирован № 14-09-4706/5 от 01.07.2015. (Префектура ЗелАО)</a:t>
            </a:r>
          </a:p>
          <a:p>
            <a:pPr marL="25400" indent="0">
              <a:lnSpc>
                <a:spcPts val="984"/>
              </a:lnSpc>
            </a:pPr>
            <a:r>
              <a:rPr lang="ru" sz="750">
                <a:latin typeface="Microsoft Sans Serif"/>
              </a:rPr>
              <a:t>Страница 12 из 22. Страница создана: 30.06.2015 09:53</a:t>
            </a:r>
          </a:p>
        </p:txBody>
      </p:sp>
      <p:sp>
        <p:nvSpPr>
          <p:cNvPr id="18" name="Прямоугольник 17"/>
          <p:cNvSpPr/>
          <p:nvPr/>
        </p:nvSpPr>
        <p:spPr>
          <a:xfrm>
            <a:off x="6858000" y="10332720"/>
            <a:ext cx="664464" cy="213360"/>
          </a:xfrm>
          <a:prstGeom prst="rect">
            <a:avLst/>
          </a:prstGeom>
        </p:spPr>
        <p:txBody>
          <a:bodyPr lIns="0" tIns="0" rIns="0" bIns="0">
            <a:noAutofit/>
          </a:bodyPr>
          <a:lstStyle/>
          <a:p>
            <a:pPr marL="25400" indent="0">
              <a:spcAft>
                <a:spcPts val="210"/>
              </a:spcAft>
            </a:pPr>
            <a:r>
              <a:rPr lang="ru" sz="550">
                <a:latin typeface="Segoe UI"/>
              </a:rPr>
              <a:t>ПРАВИТЕЛЬСТВО</a:t>
            </a:r>
          </a:p>
          <a:p>
            <a:pPr marL="25400" indent="0"/>
            <a:r>
              <a:rPr lang="ru" sz="650" b="1">
                <a:latin typeface="Segoe UI"/>
              </a:rPr>
              <a:t>МОСКВЫ</a:t>
            </a: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Прямоугольник 1"/>
          <p:cNvSpPr/>
          <p:nvPr/>
        </p:nvSpPr>
        <p:spPr>
          <a:xfrm>
            <a:off x="2252472" y="292608"/>
            <a:ext cx="1417320" cy="204216"/>
          </a:xfrm>
          <a:prstGeom prst="rect">
            <a:avLst/>
          </a:prstGeom>
        </p:spPr>
        <p:txBody>
          <a:bodyPr lIns="0" tIns="0" rIns="0" bIns="0">
            <a:noAutofit/>
          </a:bodyPr>
          <a:lstStyle/>
          <a:p>
            <a:pPr marL="12700" indent="0"/>
            <a:r>
              <a:rPr lang="ru" sz="1250">
                <a:solidFill>
                  <a:srgbClr val="AAAAAA"/>
                </a:solidFill>
                <a:latin typeface="Segoe UI"/>
              </a:rPr>
              <a:t>О торговом сборе</a:t>
            </a:r>
          </a:p>
        </p:txBody>
      </p:sp>
      <p:sp>
        <p:nvSpPr>
          <p:cNvPr id="3" name="Прямоугольник 2"/>
          <p:cNvSpPr/>
          <p:nvPr/>
        </p:nvSpPr>
        <p:spPr>
          <a:xfrm>
            <a:off x="643128" y="1066800"/>
            <a:ext cx="6245352" cy="2048256"/>
          </a:xfrm>
          <a:prstGeom prst="rect">
            <a:avLst/>
          </a:prstGeom>
        </p:spPr>
        <p:txBody>
          <a:bodyPr lIns="0" tIns="0" rIns="0" bIns="0">
            <a:noAutofit/>
          </a:bodyPr>
          <a:lstStyle/>
          <a:p>
            <a:pPr marL="12700" marR="12700" indent="0" algn="just">
              <a:lnSpc>
                <a:spcPts val="2016"/>
              </a:lnSpc>
              <a:spcAft>
                <a:spcPts val="7350"/>
              </a:spcAft>
            </a:pPr>
            <a:r>
              <a:rPr lang="ru" sz="1450" i="1">
                <a:solidFill>
                  <a:srgbClr val="535353"/>
                </a:solidFill>
                <a:latin typeface="Trebuchet MS"/>
              </a:rPr>
              <a:t>ров и подготовки их к продаже, в которых не производится обслуживание покупателей, не относится к площади торгового зала. </a:t>
            </a:r>
            <a:r>
              <a:rPr lang="ru" sz="1450" b="1" i="1">
                <a:solidFill>
                  <a:srgbClr val="535353"/>
                </a:solidFill>
                <a:latin typeface="Trebuchet MS"/>
              </a:rPr>
              <a:t>Площадь торгового зала определяется на основании инвентаризационных и правоустанавливающих документов</a:t>
            </a:r>
            <a:r>
              <a:rPr lang="ru" sz="1450">
                <a:solidFill>
                  <a:srgbClr val="535353"/>
                </a:solidFill>
                <a:latin typeface="Trebuchet MS"/>
              </a:rPr>
              <a:t>. </a:t>
            </a:r>
            <a:r>
              <a:rPr lang="ru" sz="1450" i="1">
                <a:solidFill>
                  <a:srgbClr val="535353"/>
                </a:solidFill>
                <a:latin typeface="Trebuchet MS"/>
              </a:rPr>
              <a:t>Такими документами могут быть договор купли-продажи, технический паспорт на нежилое помещение, планы, схемы, экспликации, договор аренды (субаренды) нежилого помещения или его части (частей) на основе возмездного и безвозмездного пользования и другие документы.</a:t>
            </a:r>
          </a:p>
        </p:txBody>
      </p:sp>
      <p:sp>
        <p:nvSpPr>
          <p:cNvPr id="4" name="Прямоугольник 3"/>
          <p:cNvSpPr/>
          <p:nvPr/>
        </p:nvSpPr>
        <p:spPr>
          <a:xfrm>
            <a:off x="643128" y="4267200"/>
            <a:ext cx="5903976" cy="2048256"/>
          </a:xfrm>
          <a:prstGeom prst="rect">
            <a:avLst/>
          </a:prstGeom>
        </p:spPr>
        <p:txBody>
          <a:bodyPr lIns="0" tIns="0" rIns="0" bIns="0">
            <a:noAutofit/>
          </a:bodyPr>
          <a:lstStyle/>
          <a:p>
            <a:pPr marL="25400" marR="52324" indent="0">
              <a:lnSpc>
                <a:spcPts val="4224"/>
              </a:lnSpc>
              <a:spcBef>
                <a:spcPts val="7350"/>
              </a:spcBef>
              <a:spcAft>
                <a:spcPts val="1260"/>
              </a:spcAft>
            </a:pPr>
            <a:r>
              <a:rPr lang="ru" sz="4000">
                <a:solidFill>
                  <a:srgbClr val="E0382A"/>
                </a:solidFill>
                <a:latin typeface="Trebuchet MS"/>
              </a:rPr>
              <a:t>Приложение. Ставки торгового сбора, установленные в городе Москве</a:t>
            </a:r>
          </a:p>
        </p:txBody>
      </p:sp>
      <p:sp>
        <p:nvSpPr>
          <p:cNvPr id="5" name="Прямоугольник 4"/>
          <p:cNvSpPr/>
          <p:nvPr/>
        </p:nvSpPr>
        <p:spPr>
          <a:xfrm>
            <a:off x="679704" y="6943344"/>
            <a:ext cx="6208776" cy="3081528"/>
          </a:xfrm>
          <a:prstGeom prst="rect">
            <a:avLst/>
          </a:prstGeom>
        </p:spPr>
        <p:txBody>
          <a:bodyPr lIns="0" tIns="0" rIns="0" bIns="0">
            <a:noAutofit/>
          </a:bodyPr>
          <a:lstStyle/>
          <a:p>
            <a:pPr marL="1373124" indent="-1384300" algn="just">
              <a:lnSpc>
                <a:spcPts val="2016"/>
              </a:lnSpc>
              <a:spcBef>
                <a:spcPts val="1260"/>
              </a:spcBef>
            </a:pPr>
            <a:r>
              <a:rPr lang="ru" sz="5650">
                <a:solidFill>
                  <a:srgbClr val="DA3C31"/>
                </a:solidFill>
                <a:latin typeface="Times New Roman"/>
              </a:rPr>
              <a:t>1</a:t>
            </a:r>
            <a:r>
              <a:rPr lang="ru" sz="1450">
                <a:solidFill>
                  <a:srgbClr val="E0382A"/>
                </a:solidFill>
                <a:latin typeface="Trebuchet MS"/>
              </a:rPr>
              <a:t>    </a:t>
            </a:r>
            <a:r>
              <a:rPr lang="ru" sz="1450">
                <a:solidFill>
                  <a:srgbClr val="535353"/>
                </a:solidFill>
                <a:latin typeface="Trebuchet MS"/>
              </a:rPr>
              <a:t>Торговля    </a:t>
            </a:r>
            <a:r>
              <a:rPr lang="ru" sz="1450">
                <a:solidFill>
                  <a:srgbClr val="CB453E"/>
                </a:solidFill>
                <a:latin typeface="Trebuchet MS"/>
              </a:rPr>
              <a:t>через    объекты    стационарной    тор¬</a:t>
            </a:r>
          </a:p>
          <a:p>
            <a:pPr marL="1373124" marR="12700" indent="-1384300" algn="just">
              <a:lnSpc>
                <a:spcPts val="2016"/>
              </a:lnSpc>
              <a:spcAft>
                <a:spcPts val="1260"/>
              </a:spcAft>
            </a:pPr>
            <a:r>
              <a:rPr lang="ru" sz="1450">
                <a:solidFill>
                  <a:srgbClr val="CB453E"/>
                </a:solidFill>
                <a:latin typeface="Trebuchet MS"/>
              </a:rPr>
              <a:t>говой сети, не имеющие торговых залов </a:t>
            </a:r>
            <a:r>
              <a:rPr lang="ru" sz="1450">
                <a:solidFill>
                  <a:srgbClr val="535353"/>
                </a:solidFill>
                <a:latin typeface="Trebuchet MS"/>
              </a:rPr>
              <a:t>(за исключением объектов стационарной торговой сети, не имеющих торговых залов, являющихся автозаправочными станциями), и </a:t>
            </a:r>
            <a:r>
              <a:rPr lang="ru" sz="1450">
                <a:solidFill>
                  <a:srgbClr val="CB453E"/>
                </a:solidFill>
                <a:latin typeface="Trebuchet MS"/>
              </a:rPr>
              <a:t>нестационарной торговой сети </a:t>
            </a:r>
            <a:r>
              <a:rPr lang="ru" sz="1450">
                <a:solidFill>
                  <a:srgbClr val="535353"/>
                </a:solidFill>
                <a:latin typeface="Trebuchet MS"/>
              </a:rPr>
              <a:t>(за исключением развозной и разносной розничной торговли) в:</a:t>
            </a:r>
          </a:p>
          <a:p>
            <a:pPr marL="1373124" marR="12700" indent="0">
              <a:lnSpc>
                <a:spcPts val="2040"/>
              </a:lnSpc>
            </a:pPr>
            <a:r>
              <a:rPr lang="ru" sz="1450">
                <a:solidFill>
                  <a:srgbClr val="CB453E"/>
                </a:solidFill>
                <a:latin typeface="Trebuchet MS"/>
              </a:rPr>
              <a:t>1) </a:t>
            </a:r>
            <a:r>
              <a:rPr lang="ru" sz="1450">
                <a:solidFill>
                  <a:srgbClr val="535353"/>
                </a:solidFill>
                <a:latin typeface="Trebuchet MS"/>
              </a:rPr>
              <a:t>районах, входящих в Центральный административный округ города Москвы; </a:t>
            </a:r>
            <a:r>
              <a:rPr lang="ru" sz="1450">
                <a:solidFill>
                  <a:srgbClr val="CB453E"/>
                </a:solidFill>
                <a:latin typeface="Trebuchet MS"/>
              </a:rPr>
              <a:t>ставка торгового сбора (рублей за квартал):</a:t>
            </a:r>
          </a:p>
          <a:p>
            <a:pPr marL="1373124" indent="0"/>
            <a:r>
              <a:rPr lang="ru" sz="1450" b="1">
                <a:solidFill>
                  <a:srgbClr val="E0382A"/>
                </a:solidFill>
                <a:latin typeface="Trebuchet MS"/>
              </a:rPr>
              <a:t>81 ООО рублей;</a:t>
            </a:r>
          </a:p>
        </p:txBody>
      </p:sp>
      <p:sp>
        <p:nvSpPr>
          <p:cNvPr id="6" name="Прямоугольник 5"/>
          <p:cNvSpPr/>
          <p:nvPr/>
        </p:nvSpPr>
        <p:spPr>
          <a:xfrm>
            <a:off x="45720" y="10283952"/>
            <a:ext cx="4785360" cy="384048"/>
          </a:xfrm>
          <a:prstGeom prst="rect">
            <a:avLst/>
          </a:prstGeom>
        </p:spPr>
        <p:txBody>
          <a:bodyPr lIns="0" tIns="0" rIns="0" bIns="0">
            <a:noAutofit/>
          </a:bodyPr>
          <a:lstStyle/>
          <a:p>
            <a:pPr marL="25400" indent="0">
              <a:lnSpc>
                <a:spcPts val="984"/>
              </a:lnSpc>
            </a:pPr>
            <a:r>
              <a:rPr lang="ru" sz="750">
                <a:latin typeface="Microsoft Sans Serif"/>
              </a:rPr>
              <a:t>Документ зарегистрирован № 02-191/5 от 01.07.2015.Сорокина Г.М. (Департамент торговли и услуг)</a:t>
            </a:r>
          </a:p>
          <a:p>
            <a:pPr marL="25400" indent="0">
              <a:lnSpc>
                <a:spcPts val="984"/>
              </a:lnSpc>
            </a:pPr>
            <a:r>
              <a:rPr lang="ru" sz="750">
                <a:latin typeface="Microsoft Sans Serif"/>
              </a:rPr>
              <a:t>Документ зарегистрирован № 14-09-4706/5 от 01.07.2015. (Префектура ЗелАО)</a:t>
            </a:r>
          </a:p>
          <a:p>
            <a:pPr marL="25400" indent="0">
              <a:lnSpc>
                <a:spcPts val="984"/>
              </a:lnSpc>
            </a:pPr>
            <a:r>
              <a:rPr lang="ru" sz="750">
                <a:latin typeface="Microsoft Sans Serif"/>
              </a:rPr>
              <a:t>Страница 13 из 22. Страница создана: 30.06.2015 09:53</a:t>
            </a:r>
          </a:p>
        </p:txBody>
      </p:sp>
      <p:sp>
        <p:nvSpPr>
          <p:cNvPr id="7" name="Прямоугольник 6"/>
          <p:cNvSpPr/>
          <p:nvPr/>
        </p:nvSpPr>
        <p:spPr>
          <a:xfrm>
            <a:off x="6858000" y="10332720"/>
            <a:ext cx="664464" cy="213360"/>
          </a:xfrm>
          <a:prstGeom prst="rect">
            <a:avLst/>
          </a:prstGeom>
        </p:spPr>
        <p:txBody>
          <a:bodyPr lIns="0" tIns="0" rIns="0" bIns="0">
            <a:noAutofit/>
          </a:bodyPr>
          <a:lstStyle/>
          <a:p>
            <a:pPr marL="25400" indent="0">
              <a:spcAft>
                <a:spcPts val="210"/>
              </a:spcAft>
            </a:pPr>
            <a:r>
              <a:rPr lang="ru" sz="550">
                <a:latin typeface="Segoe UI"/>
              </a:rPr>
              <a:t>ПРАВИТЕЛЬСТВО</a:t>
            </a:r>
          </a:p>
          <a:p>
            <a:pPr marL="25400" indent="0"/>
            <a:r>
              <a:rPr lang="ru" sz="650" b="1">
                <a:latin typeface="Segoe UI"/>
              </a:rPr>
              <a:t>МОСКВЫ</a:t>
            </a: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Прямоугольник 1"/>
          <p:cNvSpPr/>
          <p:nvPr/>
        </p:nvSpPr>
        <p:spPr>
          <a:xfrm>
            <a:off x="2252472" y="292608"/>
            <a:ext cx="1417320" cy="204216"/>
          </a:xfrm>
          <a:prstGeom prst="rect">
            <a:avLst/>
          </a:prstGeom>
        </p:spPr>
        <p:txBody>
          <a:bodyPr lIns="0" tIns="0" rIns="0" bIns="0">
            <a:noAutofit/>
          </a:bodyPr>
          <a:lstStyle/>
          <a:p>
            <a:pPr marL="12700" indent="0"/>
            <a:r>
              <a:rPr lang="ru" sz="1250">
                <a:solidFill>
                  <a:srgbClr val="AAAAAA"/>
                </a:solidFill>
                <a:latin typeface="Segoe UI"/>
              </a:rPr>
              <a:t>О торговом сборе</a:t>
            </a:r>
          </a:p>
        </p:txBody>
      </p:sp>
      <p:sp>
        <p:nvSpPr>
          <p:cNvPr id="3" name="Прямоугольник 2"/>
          <p:cNvSpPr/>
          <p:nvPr/>
        </p:nvSpPr>
        <p:spPr>
          <a:xfrm>
            <a:off x="2039112" y="1066800"/>
            <a:ext cx="4840224" cy="4376928"/>
          </a:xfrm>
          <a:prstGeom prst="rect">
            <a:avLst/>
          </a:prstGeom>
        </p:spPr>
        <p:txBody>
          <a:bodyPr lIns="0" tIns="0" rIns="0" bIns="0">
            <a:noAutofit/>
          </a:bodyPr>
          <a:lstStyle/>
          <a:p>
            <a:pPr marL="25400" indent="0" algn="just">
              <a:lnSpc>
                <a:spcPts val="2016"/>
              </a:lnSpc>
            </a:pPr>
            <a:r>
              <a:rPr lang="ru" sz="1450">
                <a:solidFill>
                  <a:srgbClr val="CB453E"/>
                </a:solidFill>
                <a:latin typeface="Trebuchet MS"/>
              </a:rPr>
              <a:t>2) </a:t>
            </a:r>
            <a:r>
              <a:rPr lang="ru" sz="1450">
                <a:solidFill>
                  <a:srgbClr val="535353"/>
                </a:solidFill>
                <a:latin typeface="Trebuchet MS"/>
              </a:rPr>
              <a:t>районах и поселениях, входящих в Зеленоградский, Троицкий и Новомосковский административные округа города Москвы, а также в районы Мол-жаниновский Северного административного округа города Москвы, Северный Северо-Восточного административного округа города Москвы, Восточный, Новокосино и Косино-Ухтомский Восточного административного округа города Москвы, Некрасовка Юго-Восточного административного округа города Москвы, Северное Бутово и Южное Бутово Юго-Западного административного округа города Москвы, Солнцево, Ново-Переделкино и Внуково Западного административного округа города Москвы, Митино и Куркино Северо-Западного административного округа города Москвы; </a:t>
            </a:r>
            <a:r>
              <a:rPr lang="ru" sz="1450">
                <a:solidFill>
                  <a:srgbClr val="CB453E"/>
                </a:solidFill>
                <a:latin typeface="Trebuchet MS"/>
              </a:rPr>
              <a:t>ставка торгового сбора (рублей за квартал):</a:t>
            </a:r>
          </a:p>
          <a:p>
            <a:pPr marL="25400" indent="0" algn="just">
              <a:lnSpc>
                <a:spcPts val="2016"/>
              </a:lnSpc>
              <a:spcAft>
                <a:spcPts val="1260"/>
              </a:spcAft>
            </a:pPr>
            <a:r>
              <a:rPr lang="ru" sz="1450" b="1">
                <a:solidFill>
                  <a:srgbClr val="CB453E"/>
                </a:solidFill>
                <a:latin typeface="Trebuchet MS"/>
              </a:rPr>
              <a:t>28350 рублей;</a:t>
            </a:r>
          </a:p>
        </p:txBody>
      </p:sp>
      <p:sp>
        <p:nvSpPr>
          <p:cNvPr id="4" name="Прямоугольник 3"/>
          <p:cNvSpPr/>
          <p:nvPr/>
        </p:nvSpPr>
        <p:spPr>
          <a:xfrm>
            <a:off x="2039112" y="5724144"/>
            <a:ext cx="4840224" cy="3337560"/>
          </a:xfrm>
          <a:prstGeom prst="rect">
            <a:avLst/>
          </a:prstGeom>
        </p:spPr>
        <p:txBody>
          <a:bodyPr lIns="0" tIns="0" rIns="0" bIns="0">
            <a:noAutofit/>
          </a:bodyPr>
          <a:lstStyle/>
          <a:p>
            <a:pPr marL="25400" indent="0" algn="just">
              <a:lnSpc>
                <a:spcPts val="2016"/>
              </a:lnSpc>
              <a:spcBef>
                <a:spcPts val="1260"/>
              </a:spcBef>
            </a:pPr>
            <a:r>
              <a:rPr lang="ru" sz="1450">
                <a:solidFill>
                  <a:srgbClr val="CB453E"/>
                </a:solidFill>
                <a:latin typeface="Trebuchet MS"/>
              </a:rPr>
              <a:t>3) </a:t>
            </a:r>
            <a:r>
              <a:rPr lang="ru" sz="1450">
                <a:solidFill>
                  <a:srgbClr val="535353"/>
                </a:solidFill>
                <a:latin typeface="Trebuchet MS"/>
              </a:rPr>
              <a:t>районах, входящих в Северный (за исключением района Молжаниновский), Северо-Восточный (за исключением района Северный), Восточный (за исключением районов Восточный, Новокосино и Ко-сино-Ухтомский), Юго-Восточный (за исключением района Некрасовка), Южный, Юго-Западный (за исключением районов Северное Бутово и Южное Бутово), Западный (за исключением районов Солнцево, Ново-Переделкино и Внуково), Северо-Западный (за исключением районов Митино и Куркино) административные округа города Москвы; </a:t>
            </a:r>
            <a:r>
              <a:rPr lang="ru" sz="1450">
                <a:solidFill>
                  <a:srgbClr val="CB453E"/>
                </a:solidFill>
                <a:latin typeface="Trebuchet MS"/>
              </a:rPr>
              <a:t>ставка торгового сбора (рублей за квартал):</a:t>
            </a:r>
          </a:p>
          <a:p>
            <a:pPr marL="25400" indent="0" algn="just">
              <a:lnSpc>
                <a:spcPts val="2016"/>
              </a:lnSpc>
            </a:pPr>
            <a:r>
              <a:rPr lang="ru" sz="1450" b="1">
                <a:solidFill>
                  <a:srgbClr val="CB453E"/>
                </a:solidFill>
                <a:latin typeface="Trebuchet MS"/>
              </a:rPr>
              <a:t>40 500 рублей.</a:t>
            </a:r>
          </a:p>
        </p:txBody>
      </p:sp>
      <p:sp>
        <p:nvSpPr>
          <p:cNvPr id="5" name="Прямоугольник 4"/>
          <p:cNvSpPr/>
          <p:nvPr/>
        </p:nvSpPr>
        <p:spPr>
          <a:xfrm>
            <a:off x="45720" y="10283952"/>
            <a:ext cx="4785360" cy="384048"/>
          </a:xfrm>
          <a:prstGeom prst="rect">
            <a:avLst/>
          </a:prstGeom>
        </p:spPr>
        <p:txBody>
          <a:bodyPr lIns="0" tIns="0" rIns="0" bIns="0">
            <a:noAutofit/>
          </a:bodyPr>
          <a:lstStyle/>
          <a:p>
            <a:pPr marL="25400" indent="0">
              <a:lnSpc>
                <a:spcPts val="984"/>
              </a:lnSpc>
            </a:pPr>
            <a:r>
              <a:rPr lang="ru" sz="750">
                <a:latin typeface="Microsoft Sans Serif"/>
              </a:rPr>
              <a:t>Документ зарегистрирован № 02-191/5 от 01.07.2015.Сорокина Г.М. (Департамент торговли и услуг)</a:t>
            </a:r>
          </a:p>
          <a:p>
            <a:pPr marL="25400" indent="0">
              <a:lnSpc>
                <a:spcPts val="984"/>
              </a:lnSpc>
            </a:pPr>
            <a:r>
              <a:rPr lang="ru" sz="750">
                <a:latin typeface="Microsoft Sans Serif"/>
              </a:rPr>
              <a:t>Документ зарегистрирован № 14-09-4706/5 от 01.07.2015. (Префектура ЗелАО)</a:t>
            </a:r>
          </a:p>
          <a:p>
            <a:pPr marL="25400" indent="0">
              <a:lnSpc>
                <a:spcPts val="984"/>
              </a:lnSpc>
            </a:pPr>
            <a:r>
              <a:rPr lang="ru" sz="750">
                <a:latin typeface="Microsoft Sans Serif"/>
              </a:rPr>
              <a:t>Страница 14 из 22. Страница создана: 30.06.2015 09:53</a:t>
            </a:r>
          </a:p>
        </p:txBody>
      </p:sp>
      <p:sp>
        <p:nvSpPr>
          <p:cNvPr id="6" name="Прямоугольник 5"/>
          <p:cNvSpPr/>
          <p:nvPr/>
        </p:nvSpPr>
        <p:spPr>
          <a:xfrm>
            <a:off x="6858000" y="10332720"/>
            <a:ext cx="664464" cy="213360"/>
          </a:xfrm>
          <a:prstGeom prst="rect">
            <a:avLst/>
          </a:prstGeom>
        </p:spPr>
        <p:txBody>
          <a:bodyPr lIns="0" tIns="0" rIns="0" bIns="0">
            <a:noAutofit/>
          </a:bodyPr>
          <a:lstStyle/>
          <a:p>
            <a:pPr marL="25400" indent="0">
              <a:spcAft>
                <a:spcPts val="210"/>
              </a:spcAft>
            </a:pPr>
            <a:r>
              <a:rPr lang="ru" sz="550">
                <a:latin typeface="Segoe UI"/>
              </a:rPr>
              <a:t>ПРАВИТЕЛЬСТВО</a:t>
            </a:r>
          </a:p>
          <a:p>
            <a:pPr marL="25400" indent="0"/>
            <a:r>
              <a:rPr lang="ru" sz="650" b="1">
                <a:latin typeface="Segoe UI"/>
              </a:rPr>
              <a:t>МОСКВЫ</a:t>
            </a: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Прямоугольник 1"/>
          <p:cNvSpPr/>
          <p:nvPr/>
        </p:nvSpPr>
        <p:spPr>
          <a:xfrm>
            <a:off x="2252472" y="292608"/>
            <a:ext cx="1417320" cy="204216"/>
          </a:xfrm>
          <a:prstGeom prst="rect">
            <a:avLst/>
          </a:prstGeom>
        </p:spPr>
        <p:txBody>
          <a:bodyPr lIns="0" tIns="0" rIns="0" bIns="0">
            <a:noAutofit/>
          </a:bodyPr>
          <a:lstStyle/>
          <a:p>
            <a:pPr marL="12700" indent="0"/>
            <a:r>
              <a:rPr lang="ru" sz="1250">
                <a:solidFill>
                  <a:srgbClr val="AAAAAA"/>
                </a:solidFill>
                <a:latin typeface="Segoe UI"/>
              </a:rPr>
              <a:t>О торговом сборе</a:t>
            </a:r>
          </a:p>
        </p:txBody>
      </p:sp>
      <p:sp>
        <p:nvSpPr>
          <p:cNvPr id="3" name="Прямоугольник 2"/>
          <p:cNvSpPr/>
          <p:nvPr/>
        </p:nvSpPr>
        <p:spPr>
          <a:xfrm>
            <a:off x="673608" y="1261872"/>
            <a:ext cx="5513832" cy="966216"/>
          </a:xfrm>
          <a:prstGeom prst="rect">
            <a:avLst/>
          </a:prstGeom>
        </p:spPr>
        <p:txBody>
          <a:bodyPr lIns="0" tIns="0" rIns="0" bIns="0">
            <a:noAutofit/>
          </a:bodyPr>
          <a:lstStyle/>
          <a:p>
            <a:pPr marL="1381252" indent="0" algn="just">
              <a:spcAft>
                <a:spcPts val="1260"/>
              </a:spcAft>
            </a:pPr>
            <a:r>
              <a:rPr lang="ru" sz="1450" b="1">
                <a:solidFill>
                  <a:srgbClr val="CB453E"/>
                </a:solidFill>
                <a:latin typeface="Trebuchet MS"/>
              </a:rPr>
              <a:t>Развозная и разносная торговля:</a:t>
            </a:r>
          </a:p>
          <a:p>
            <a:pPr marL="377952" indent="0" algn="just">
              <a:lnSpc>
                <a:spcPts val="2040"/>
              </a:lnSpc>
            </a:pPr>
            <a:r>
              <a:rPr lang="ru" sz="1450">
                <a:solidFill>
                  <a:srgbClr val="CB453E"/>
                </a:solidFill>
                <a:latin typeface="Trebuchet MS"/>
              </a:rPr>
              <a:t>*    ставка    торгового    сбора    (рублей    за    квартал):</a:t>
            </a:r>
          </a:p>
          <a:p>
            <a:pPr marL="1381252" indent="0" algn="just">
              <a:lnSpc>
                <a:spcPts val="2040"/>
              </a:lnSpc>
              <a:spcAft>
                <a:spcPts val="2520"/>
              </a:spcAft>
            </a:pPr>
            <a:r>
              <a:rPr lang="ru" sz="1450" b="1">
                <a:solidFill>
                  <a:srgbClr val="CB453E"/>
                </a:solidFill>
                <a:latin typeface="Trebuchet MS"/>
              </a:rPr>
              <a:t>40 500 рублей.</a:t>
            </a:r>
          </a:p>
        </p:txBody>
      </p:sp>
      <p:sp>
        <p:nvSpPr>
          <p:cNvPr id="4" name="Прямоугольник 3"/>
          <p:cNvSpPr/>
          <p:nvPr/>
        </p:nvSpPr>
        <p:spPr>
          <a:xfrm>
            <a:off x="2023872" y="2749296"/>
            <a:ext cx="4885944" cy="7217664"/>
          </a:xfrm>
          <a:prstGeom prst="rect">
            <a:avLst/>
          </a:prstGeom>
        </p:spPr>
        <p:txBody>
          <a:bodyPr lIns="0" tIns="0" rIns="0" bIns="0">
            <a:noAutofit/>
          </a:bodyPr>
          <a:lstStyle/>
          <a:p>
            <a:pPr marL="30988" marR="30988" indent="0" algn="just">
              <a:lnSpc>
                <a:spcPts val="2040"/>
              </a:lnSpc>
              <a:spcBef>
                <a:spcPts val="2520"/>
              </a:spcBef>
              <a:spcAft>
                <a:spcPts val="1260"/>
              </a:spcAft>
            </a:pPr>
            <a:r>
              <a:rPr lang="ru" sz="1450">
                <a:solidFill>
                  <a:srgbClr val="535353"/>
                </a:solidFill>
                <a:latin typeface="Trebuchet MS"/>
              </a:rPr>
              <a:t>Торговля через </a:t>
            </a:r>
            <a:r>
              <a:rPr lang="ru" sz="1450">
                <a:solidFill>
                  <a:srgbClr val="CB453E"/>
                </a:solidFill>
                <a:latin typeface="Trebuchet MS"/>
              </a:rPr>
              <a:t>объекты стационарной торговой сети с торговыми залами:</a:t>
            </a:r>
          </a:p>
          <a:p>
            <a:pPr marL="30988" marR="30988" indent="0">
              <a:lnSpc>
                <a:spcPts val="2040"/>
              </a:lnSpc>
              <a:spcAft>
                <a:spcPts val="1260"/>
              </a:spcAft>
            </a:pPr>
            <a:r>
              <a:rPr lang="ru" sz="1450">
                <a:solidFill>
                  <a:srgbClr val="CB453E"/>
                </a:solidFill>
                <a:latin typeface="Trebuchet MS"/>
              </a:rPr>
              <a:t>1) </a:t>
            </a:r>
            <a:r>
              <a:rPr lang="ru" sz="1450">
                <a:solidFill>
                  <a:srgbClr val="535353"/>
                </a:solidFill>
                <a:latin typeface="Trebuchet MS"/>
              </a:rPr>
              <a:t>до 50 кв. метров (включительно), расположенные в:</a:t>
            </a:r>
          </a:p>
          <a:p>
            <a:pPr marL="30988" marR="30988" indent="0" algn="just">
              <a:lnSpc>
                <a:spcPts val="2016"/>
              </a:lnSpc>
            </a:pPr>
            <a:r>
              <a:rPr lang="ru" sz="1450">
                <a:solidFill>
                  <a:srgbClr val="CB453E"/>
                </a:solidFill>
                <a:latin typeface="Trebuchet MS"/>
              </a:rPr>
              <a:t>а)    </a:t>
            </a:r>
            <a:r>
              <a:rPr lang="ru" sz="1450">
                <a:solidFill>
                  <a:srgbClr val="535353"/>
                </a:solidFill>
                <a:latin typeface="Trebuchet MS"/>
              </a:rPr>
              <a:t>районах, входящих в Центральный административный округ города Москвы;</a:t>
            </a:r>
          </a:p>
          <a:p>
            <a:pPr marL="30988" indent="0" algn="just">
              <a:lnSpc>
                <a:spcPts val="2016"/>
              </a:lnSpc>
            </a:pPr>
            <a:r>
              <a:rPr lang="ru" sz="1450">
                <a:solidFill>
                  <a:srgbClr val="CB453E"/>
                </a:solidFill>
                <a:latin typeface="Trebuchet MS"/>
              </a:rPr>
              <a:t>ставка торгового сбора (рублей за квартал):</a:t>
            </a:r>
          </a:p>
          <a:p>
            <a:pPr marL="30988" indent="0" algn="just">
              <a:lnSpc>
                <a:spcPts val="2016"/>
              </a:lnSpc>
              <a:spcAft>
                <a:spcPts val="1260"/>
              </a:spcAft>
            </a:pPr>
            <a:r>
              <a:rPr lang="ru" sz="1450" b="1">
                <a:solidFill>
                  <a:srgbClr val="CB453E"/>
                </a:solidFill>
                <a:latin typeface="Trebuchet MS"/>
              </a:rPr>
              <a:t>60 000 рублей;</a:t>
            </a:r>
          </a:p>
          <a:p>
            <a:pPr marL="30988" marR="30988" indent="0" algn="just">
              <a:lnSpc>
                <a:spcPts val="2016"/>
              </a:lnSpc>
            </a:pPr>
            <a:r>
              <a:rPr lang="ru" sz="1450">
                <a:solidFill>
                  <a:srgbClr val="CB453E"/>
                </a:solidFill>
                <a:latin typeface="Trebuchet MS"/>
              </a:rPr>
              <a:t>б)    </a:t>
            </a:r>
            <a:r>
              <a:rPr lang="ru" sz="1450">
                <a:solidFill>
                  <a:srgbClr val="535353"/>
                </a:solidFill>
                <a:latin typeface="Trebuchet MS"/>
              </a:rPr>
              <a:t>районах и поселениях, входящих в Зеленоградский, Троицкий и Новомосковский административные округа города Москвы, а также в районах Мол-жаниновский Северного административного округа города Москвы, Северный Северо-Восточного административного округа города Москвы, Восточный, Новокосино и Косино-Ухтомский Восточного административного округа города Москвы, Некрасовка Юго-Восточного административного округа города Москвы, Северное Бутово и Южное Бутово Юго-Западного административного округа города Москвы, Солнцево, Ново-Переделкино и Внуково Западного административного округа города Москвы, Митино и Куркино Северо-Западного административного округа города Москвы;</a:t>
            </a:r>
          </a:p>
          <a:p>
            <a:pPr marL="30988" indent="0" algn="just">
              <a:lnSpc>
                <a:spcPts val="2016"/>
              </a:lnSpc>
            </a:pPr>
            <a:r>
              <a:rPr lang="ru" sz="1450">
                <a:solidFill>
                  <a:srgbClr val="CB453E"/>
                </a:solidFill>
                <a:latin typeface="Trebuchet MS"/>
              </a:rPr>
              <a:t>ставка торгового сбора (рублей за квартал):</a:t>
            </a:r>
          </a:p>
          <a:p>
            <a:pPr marL="30988" indent="0" algn="just">
              <a:lnSpc>
                <a:spcPts val="2016"/>
              </a:lnSpc>
              <a:spcAft>
                <a:spcPts val="1050"/>
              </a:spcAft>
            </a:pPr>
            <a:r>
              <a:rPr lang="ru" sz="1450" b="1">
                <a:solidFill>
                  <a:srgbClr val="CB453E"/>
                </a:solidFill>
                <a:latin typeface="Trebuchet MS"/>
              </a:rPr>
              <a:t>21 000 рублей;</a:t>
            </a:r>
          </a:p>
        </p:txBody>
      </p:sp>
      <p:sp>
        <p:nvSpPr>
          <p:cNvPr id="5" name="Прямоугольник 4"/>
          <p:cNvSpPr/>
          <p:nvPr/>
        </p:nvSpPr>
        <p:spPr>
          <a:xfrm>
            <a:off x="60960" y="10277856"/>
            <a:ext cx="7363968" cy="124968"/>
          </a:xfrm>
          <a:prstGeom prst="rect">
            <a:avLst/>
          </a:prstGeom>
        </p:spPr>
        <p:txBody>
          <a:bodyPr lIns="0" tIns="0" rIns="0" bIns="0">
            <a:noAutofit/>
          </a:bodyPr>
          <a:lstStyle/>
          <a:p>
            <a:pPr indent="0" algn="just">
              <a:lnSpc>
                <a:spcPts val="984"/>
              </a:lnSpc>
              <a:spcBef>
                <a:spcPts val="1050"/>
              </a:spcBef>
            </a:pPr>
            <a:r>
              <a:rPr lang="ru" sz="750">
                <a:latin typeface="Trebuchet MS"/>
              </a:rPr>
              <a:t>Документ зарегистрирован № 02-191/5 от 01.07.2015.Сорокина Г.М. (Департамент торговли и услуг)    .    </a:t>
            </a:r>
            <a:r>
              <a:rPr lang="ru" sz="550">
                <a:latin typeface="Trebuchet MS"/>
              </a:rPr>
              <a:t>правительство</a:t>
            </a:r>
          </a:p>
        </p:txBody>
      </p:sp>
      <p:sp>
        <p:nvSpPr>
          <p:cNvPr id="6" name="Прямоугольник 5"/>
          <p:cNvSpPr/>
          <p:nvPr/>
        </p:nvSpPr>
        <p:spPr>
          <a:xfrm>
            <a:off x="36576" y="10430256"/>
            <a:ext cx="7516368" cy="231648"/>
          </a:xfrm>
          <a:prstGeom prst="rect">
            <a:avLst/>
          </a:prstGeom>
        </p:spPr>
        <p:txBody>
          <a:bodyPr lIns="0" tIns="0" rIns="0" bIns="0">
            <a:noAutofit/>
          </a:bodyPr>
          <a:lstStyle/>
          <a:p>
            <a:pPr marL="25400" indent="0" algn="just">
              <a:lnSpc>
                <a:spcPts val="984"/>
              </a:lnSpc>
            </a:pPr>
            <a:r>
              <a:rPr lang="ru" sz="750">
                <a:latin typeface="Microsoft Sans Serif"/>
              </a:rPr>
              <a:t>Документ зарегистрирован № 14-09-4706/5 от 01.07.2015. (Префектура ЗелАО)    МОСКВЫ</a:t>
            </a:r>
          </a:p>
          <a:p>
            <a:pPr marL="25400" indent="0" algn="just">
              <a:lnSpc>
                <a:spcPts val="984"/>
              </a:lnSpc>
            </a:pPr>
            <a:r>
              <a:rPr lang="ru" sz="750">
                <a:latin typeface="Microsoft Sans Serif"/>
              </a:rPr>
              <a:t>Страница 15 из 22. Страница создана: 30.06.2015 09:53    ^'</a:t>
            </a: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Прямоугольник 1"/>
          <p:cNvSpPr/>
          <p:nvPr/>
        </p:nvSpPr>
        <p:spPr>
          <a:xfrm>
            <a:off x="2252472" y="292608"/>
            <a:ext cx="1417320" cy="204216"/>
          </a:xfrm>
          <a:prstGeom prst="rect">
            <a:avLst/>
          </a:prstGeom>
        </p:spPr>
        <p:txBody>
          <a:bodyPr lIns="0" tIns="0" rIns="0" bIns="0">
            <a:noAutofit/>
          </a:bodyPr>
          <a:lstStyle/>
          <a:p>
            <a:pPr marL="12700" indent="0"/>
            <a:r>
              <a:rPr lang="ru" sz="1250">
                <a:solidFill>
                  <a:srgbClr val="AAAAAA"/>
                </a:solidFill>
                <a:latin typeface="Segoe UI"/>
              </a:rPr>
              <a:t>О торговом сборе</a:t>
            </a:r>
          </a:p>
        </p:txBody>
      </p:sp>
      <p:sp>
        <p:nvSpPr>
          <p:cNvPr id="3" name="Прямоугольник 2"/>
          <p:cNvSpPr/>
          <p:nvPr/>
        </p:nvSpPr>
        <p:spPr>
          <a:xfrm>
            <a:off x="6614160" y="292608"/>
            <a:ext cx="289560" cy="192024"/>
          </a:xfrm>
          <a:prstGeom prst="rect">
            <a:avLst/>
          </a:prstGeom>
        </p:spPr>
        <p:txBody>
          <a:bodyPr lIns="0" tIns="0" rIns="0" bIns="0">
            <a:noAutofit/>
          </a:bodyPr>
          <a:lstStyle/>
          <a:p>
            <a:pPr marL="12700" indent="0"/>
            <a:r>
              <a:rPr lang="ru" sz="1250" spc="200">
                <a:solidFill>
                  <a:srgbClr val="7CB2B6"/>
                </a:solidFill>
                <a:latin typeface="Trebuchet MS"/>
              </a:rPr>
              <a:t>115</a:t>
            </a:r>
          </a:p>
        </p:txBody>
      </p:sp>
      <p:sp>
        <p:nvSpPr>
          <p:cNvPr id="4" name="Прямоугольник 3"/>
          <p:cNvSpPr/>
          <p:nvPr/>
        </p:nvSpPr>
        <p:spPr>
          <a:xfrm>
            <a:off x="2042160" y="1066800"/>
            <a:ext cx="4852416" cy="3340608"/>
          </a:xfrm>
          <a:prstGeom prst="rect">
            <a:avLst/>
          </a:prstGeom>
        </p:spPr>
        <p:txBody>
          <a:bodyPr lIns="0" tIns="0" rIns="0" bIns="0">
            <a:noAutofit/>
          </a:bodyPr>
          <a:lstStyle/>
          <a:p>
            <a:pPr marL="12700" marR="12700" indent="0" algn="just">
              <a:lnSpc>
                <a:spcPts val="2016"/>
              </a:lnSpc>
            </a:pPr>
            <a:r>
              <a:rPr lang="ru" sz="1450">
                <a:solidFill>
                  <a:srgbClr val="CB453E"/>
                </a:solidFill>
                <a:latin typeface="Trebuchet MS"/>
              </a:rPr>
              <a:t>в) </a:t>
            </a:r>
            <a:r>
              <a:rPr lang="ru" sz="1450">
                <a:solidFill>
                  <a:srgbClr val="535353"/>
                </a:solidFill>
                <a:latin typeface="Trebuchet MS"/>
              </a:rPr>
              <a:t>районах, входящих в Северный (за исключением района Молжаниновский), Северо-Восточный (за исключением района Северный), Восточный (за исключением районов Восточный, Новокосино и Косино-Ухтомский), Юго-Восточный (за исключением района Некрасовка), Южный, Юго-Западный (за исключением районов Северное Бутово и Южное Бутово), Западный (за исключением районов Солнцево, Ново-Переделкино и Внуково), Северо-Западный (за исключением районов Митино и Куркино) административные округа города Москвы; </a:t>
            </a:r>
            <a:r>
              <a:rPr lang="ru" sz="1450">
                <a:solidFill>
                  <a:srgbClr val="CB453E"/>
                </a:solidFill>
                <a:latin typeface="Trebuchet MS"/>
              </a:rPr>
              <a:t>ставка торгового сбора (рублей за квартал):</a:t>
            </a:r>
          </a:p>
          <a:p>
            <a:pPr marL="12700" indent="0" algn="just">
              <a:lnSpc>
                <a:spcPts val="2016"/>
              </a:lnSpc>
              <a:spcAft>
                <a:spcPts val="1260"/>
              </a:spcAft>
            </a:pPr>
            <a:r>
              <a:rPr lang="ru" sz="1450" b="1">
                <a:solidFill>
                  <a:srgbClr val="CB453E"/>
                </a:solidFill>
                <a:latin typeface="Trebuchet MS"/>
              </a:rPr>
              <a:t>30 ООО рублей;</a:t>
            </a:r>
          </a:p>
        </p:txBody>
      </p:sp>
      <p:sp>
        <p:nvSpPr>
          <p:cNvPr id="5" name="Прямоугольник 4"/>
          <p:cNvSpPr/>
          <p:nvPr/>
        </p:nvSpPr>
        <p:spPr>
          <a:xfrm>
            <a:off x="2042160" y="4687824"/>
            <a:ext cx="4852416" cy="5330952"/>
          </a:xfrm>
          <a:prstGeom prst="rect">
            <a:avLst/>
          </a:prstGeom>
        </p:spPr>
        <p:txBody>
          <a:bodyPr lIns="0" tIns="0" rIns="0" bIns="0">
            <a:noAutofit/>
          </a:bodyPr>
          <a:lstStyle/>
          <a:p>
            <a:pPr marL="12700" indent="0" algn="just">
              <a:spcBef>
                <a:spcPts val="1260"/>
              </a:spcBef>
              <a:spcAft>
                <a:spcPts val="1890"/>
              </a:spcAft>
            </a:pPr>
            <a:r>
              <a:rPr lang="ru" sz="1450">
                <a:solidFill>
                  <a:srgbClr val="CB453E"/>
                </a:solidFill>
                <a:latin typeface="Trebuchet MS"/>
              </a:rPr>
              <a:t>2) </a:t>
            </a:r>
            <a:r>
              <a:rPr lang="ru" sz="1450">
                <a:solidFill>
                  <a:srgbClr val="535353"/>
                </a:solidFill>
                <a:latin typeface="Trebuchet MS"/>
              </a:rPr>
              <a:t>свыше 50 кв. метров, расположенные в:</a:t>
            </a:r>
          </a:p>
          <a:p>
            <a:pPr marL="12700" marR="12700" indent="0" algn="just">
              <a:lnSpc>
                <a:spcPts val="2016"/>
              </a:lnSpc>
            </a:pPr>
            <a:r>
              <a:rPr lang="ru" sz="1450">
                <a:solidFill>
                  <a:srgbClr val="CB453E"/>
                </a:solidFill>
                <a:latin typeface="Trebuchet MS"/>
              </a:rPr>
              <a:t>а)    </a:t>
            </a:r>
            <a:r>
              <a:rPr lang="ru" sz="1450">
                <a:solidFill>
                  <a:srgbClr val="535353"/>
                </a:solidFill>
                <a:latin typeface="Trebuchet MS"/>
              </a:rPr>
              <a:t>районах, входящих в Центральный административный округ города Москвы;</a:t>
            </a:r>
          </a:p>
          <a:p>
            <a:pPr marL="12700" indent="0" algn="just">
              <a:lnSpc>
                <a:spcPts val="2016"/>
              </a:lnSpc>
            </a:pPr>
            <a:r>
              <a:rPr lang="ru" sz="1450">
                <a:solidFill>
                  <a:srgbClr val="CB453E"/>
                </a:solidFill>
                <a:latin typeface="Trebuchet MS"/>
              </a:rPr>
              <a:t>ставка торгового сбора (рублей за квартал):</a:t>
            </a:r>
          </a:p>
          <a:p>
            <a:pPr marL="12700" marR="12700" indent="0" algn="just">
              <a:lnSpc>
                <a:spcPts val="2040"/>
              </a:lnSpc>
              <a:spcAft>
                <a:spcPts val="1260"/>
              </a:spcAft>
            </a:pPr>
            <a:r>
              <a:rPr lang="ru" sz="1450" b="1">
                <a:solidFill>
                  <a:srgbClr val="CB453E"/>
                </a:solidFill>
                <a:latin typeface="Trebuchet MS"/>
              </a:rPr>
              <a:t>1200 рублей </a:t>
            </a:r>
            <a:r>
              <a:rPr lang="ru" sz="1450">
                <a:solidFill>
                  <a:srgbClr val="535353"/>
                </a:solidFill>
                <a:latin typeface="Trebuchet MS"/>
              </a:rPr>
              <a:t>за каждый кв. метр площади торгового зала, не превышающей 50 кв. метров, и </a:t>
            </a:r>
            <a:r>
              <a:rPr lang="ru" sz="1450" b="1">
                <a:solidFill>
                  <a:srgbClr val="CB453E"/>
                </a:solidFill>
                <a:latin typeface="Trebuchet MS"/>
              </a:rPr>
              <a:t>50 рублей </a:t>
            </a:r>
            <a:r>
              <a:rPr lang="ru" sz="1450">
                <a:solidFill>
                  <a:srgbClr val="535353"/>
                </a:solidFill>
                <a:latin typeface="Trebuchet MS"/>
              </a:rPr>
              <a:t>за каждый полный (неполный) кв. метр площади торгового зала свыше 50 кв. метров;</a:t>
            </a:r>
          </a:p>
          <a:p>
            <a:pPr marL="12700" marR="12700" indent="0" algn="just">
              <a:lnSpc>
                <a:spcPts val="1968"/>
              </a:lnSpc>
            </a:pPr>
            <a:r>
              <a:rPr lang="ru" sz="1450">
                <a:solidFill>
                  <a:srgbClr val="CB453E"/>
                </a:solidFill>
                <a:latin typeface="Trebuchet MS"/>
              </a:rPr>
              <a:t>б)    </a:t>
            </a:r>
            <a:r>
              <a:rPr lang="ru" sz="1450">
                <a:solidFill>
                  <a:srgbClr val="535353"/>
                </a:solidFill>
                <a:latin typeface="Trebuchet MS"/>
              </a:rPr>
              <a:t>районах и поселениях, входящих в Зеленоградский, Троицкий и Новомосковский административные округа города Москвы, а также в районах Молжаниновский Северного административного округа города Москвы, Северный Северо-Восточного административного округа города Москвы, Восточный, Новокосино и Косино-Ухтомский Восточного административного округа города Москвы, Некрасовка Юго-Восточного административного округа города Москвы, Северное Бутово и Южное Бутово Юго-Западного административного округа города Москвы,</a:t>
            </a:r>
          </a:p>
        </p:txBody>
      </p:sp>
      <p:sp>
        <p:nvSpPr>
          <p:cNvPr id="6" name="Прямоугольник 5"/>
          <p:cNvSpPr/>
          <p:nvPr/>
        </p:nvSpPr>
        <p:spPr>
          <a:xfrm>
            <a:off x="45720" y="10283952"/>
            <a:ext cx="4785360" cy="384048"/>
          </a:xfrm>
          <a:prstGeom prst="rect">
            <a:avLst/>
          </a:prstGeom>
        </p:spPr>
        <p:txBody>
          <a:bodyPr lIns="0" tIns="0" rIns="0" bIns="0">
            <a:noAutofit/>
          </a:bodyPr>
          <a:lstStyle/>
          <a:p>
            <a:pPr marL="25400" indent="0">
              <a:lnSpc>
                <a:spcPts val="984"/>
              </a:lnSpc>
            </a:pPr>
            <a:r>
              <a:rPr lang="ru" sz="750">
                <a:latin typeface="Microsoft Sans Serif"/>
              </a:rPr>
              <a:t>Документ зарегистрирован № 02-191/5 от 01.07.2015.Сорокина Г.М. (Департамент торговли и услуг)</a:t>
            </a:r>
          </a:p>
          <a:p>
            <a:pPr marL="25400" indent="0">
              <a:lnSpc>
                <a:spcPts val="984"/>
              </a:lnSpc>
            </a:pPr>
            <a:r>
              <a:rPr lang="ru" sz="750">
                <a:latin typeface="Microsoft Sans Serif"/>
              </a:rPr>
              <a:t>Документ зарегистрирован № 14-09-4706/5 от 01.07.2015. (Префектура ЗелАО)</a:t>
            </a:r>
          </a:p>
          <a:p>
            <a:pPr marL="25400" indent="0">
              <a:lnSpc>
                <a:spcPts val="984"/>
              </a:lnSpc>
            </a:pPr>
            <a:r>
              <a:rPr lang="ru" sz="750">
                <a:latin typeface="Microsoft Sans Serif"/>
              </a:rPr>
              <a:t>Страница 16 из 22. Страница создана: 30.06.2015 09:53</a:t>
            </a:r>
          </a:p>
        </p:txBody>
      </p:sp>
      <p:sp>
        <p:nvSpPr>
          <p:cNvPr id="7" name="Прямоугольник 6"/>
          <p:cNvSpPr/>
          <p:nvPr/>
        </p:nvSpPr>
        <p:spPr>
          <a:xfrm>
            <a:off x="6858000" y="10332720"/>
            <a:ext cx="664464" cy="213360"/>
          </a:xfrm>
          <a:prstGeom prst="rect">
            <a:avLst/>
          </a:prstGeom>
        </p:spPr>
        <p:txBody>
          <a:bodyPr lIns="0" tIns="0" rIns="0" bIns="0">
            <a:noAutofit/>
          </a:bodyPr>
          <a:lstStyle/>
          <a:p>
            <a:pPr marL="25400" indent="0">
              <a:spcAft>
                <a:spcPts val="210"/>
              </a:spcAft>
            </a:pPr>
            <a:r>
              <a:rPr lang="ru" sz="550">
                <a:latin typeface="Segoe UI"/>
              </a:rPr>
              <a:t>ПРАВИТЕЛЬСТВО</a:t>
            </a:r>
          </a:p>
          <a:p>
            <a:pPr marL="25400" indent="0"/>
            <a:r>
              <a:rPr lang="ru" sz="650" b="1">
                <a:latin typeface="Segoe UI"/>
              </a:rPr>
              <a:t>МОСКВЫ</a:t>
            </a: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Прямоугольник 1"/>
          <p:cNvSpPr/>
          <p:nvPr/>
        </p:nvSpPr>
        <p:spPr>
          <a:xfrm>
            <a:off x="2252472" y="292608"/>
            <a:ext cx="1417320" cy="204216"/>
          </a:xfrm>
          <a:prstGeom prst="rect">
            <a:avLst/>
          </a:prstGeom>
        </p:spPr>
        <p:txBody>
          <a:bodyPr lIns="0" tIns="0" rIns="0" bIns="0">
            <a:noAutofit/>
          </a:bodyPr>
          <a:lstStyle/>
          <a:p>
            <a:pPr marL="12700" indent="0"/>
            <a:r>
              <a:rPr lang="ru" sz="1250">
                <a:solidFill>
                  <a:srgbClr val="AAAAAA"/>
                </a:solidFill>
                <a:latin typeface="Segoe UI"/>
              </a:rPr>
              <a:t>О торговом сборе</a:t>
            </a:r>
          </a:p>
        </p:txBody>
      </p:sp>
      <p:sp>
        <p:nvSpPr>
          <p:cNvPr id="3" name="Прямоугольник 2"/>
          <p:cNvSpPr/>
          <p:nvPr/>
        </p:nvSpPr>
        <p:spPr>
          <a:xfrm>
            <a:off x="2039112" y="1072896"/>
            <a:ext cx="4849368" cy="6684264"/>
          </a:xfrm>
          <a:prstGeom prst="rect">
            <a:avLst/>
          </a:prstGeom>
        </p:spPr>
        <p:txBody>
          <a:bodyPr lIns="0" tIns="0" rIns="0" bIns="0">
            <a:noAutofit/>
          </a:bodyPr>
          <a:lstStyle/>
          <a:p>
            <a:pPr marL="12700" marR="12700" indent="0" algn="just">
              <a:lnSpc>
                <a:spcPts val="1992"/>
              </a:lnSpc>
            </a:pPr>
            <a:r>
              <a:rPr lang="ru" sz="1450">
                <a:solidFill>
                  <a:srgbClr val="535353"/>
                </a:solidFill>
                <a:latin typeface="Trebuchet MS"/>
              </a:rPr>
              <a:t>Солнцево, Ново-Переделкино и Внуково Западного административного округа города Москвы, Митино и Куркино Северо-Западного административного округа города Москвы;</a:t>
            </a:r>
          </a:p>
          <a:p>
            <a:pPr marL="12700" marR="12700" indent="0" algn="just">
              <a:lnSpc>
                <a:spcPts val="2040"/>
              </a:lnSpc>
              <a:spcAft>
                <a:spcPts val="1260"/>
              </a:spcAft>
            </a:pPr>
            <a:r>
              <a:rPr lang="ru" sz="1450">
                <a:solidFill>
                  <a:srgbClr val="CB453E"/>
                </a:solidFill>
                <a:latin typeface="Trebuchet MS"/>
              </a:rPr>
              <a:t>ставка торгового сбора (рублей за квартал): </a:t>
            </a:r>
            <a:r>
              <a:rPr lang="ru" sz="1450" b="1">
                <a:solidFill>
                  <a:srgbClr val="CB453E"/>
                </a:solidFill>
                <a:latin typeface="Trebuchet MS"/>
              </a:rPr>
              <a:t>420 рублей </a:t>
            </a:r>
            <a:r>
              <a:rPr lang="ru" sz="1450">
                <a:solidFill>
                  <a:srgbClr val="535353"/>
                </a:solidFill>
                <a:latin typeface="Trebuchet MS"/>
              </a:rPr>
              <a:t>за каждый кв. метр площади торгового зала, не превышающей 50 кв. метров, и </a:t>
            </a:r>
            <a:r>
              <a:rPr lang="ru" sz="1450" b="1">
                <a:solidFill>
                  <a:srgbClr val="CB453E"/>
                </a:solidFill>
                <a:latin typeface="Trebuchet MS"/>
              </a:rPr>
              <a:t>50 рублей </a:t>
            </a:r>
            <a:r>
              <a:rPr lang="ru" sz="1450">
                <a:solidFill>
                  <a:srgbClr val="535353"/>
                </a:solidFill>
                <a:latin typeface="Trebuchet MS"/>
              </a:rPr>
              <a:t>за каждый полный (неполный) кв. метр площади торгового зала свыше 50 кв. метров;</a:t>
            </a:r>
          </a:p>
          <a:p>
            <a:pPr marL="12700" marR="12700" indent="0" algn="just">
              <a:lnSpc>
                <a:spcPts val="2016"/>
              </a:lnSpc>
            </a:pPr>
            <a:r>
              <a:rPr lang="ru" sz="1450">
                <a:solidFill>
                  <a:srgbClr val="CB453E"/>
                </a:solidFill>
                <a:latin typeface="Trebuchet MS"/>
              </a:rPr>
              <a:t>в) </a:t>
            </a:r>
            <a:r>
              <a:rPr lang="ru" sz="1450">
                <a:solidFill>
                  <a:srgbClr val="535353"/>
                </a:solidFill>
                <a:latin typeface="Trebuchet MS"/>
              </a:rPr>
              <a:t>районах, входящих в Северный (за исключением района Молжаниновский), Северо-Восточный (за исключением района Северный), Восточный (за исключением районов Восточный, Новокосино и Косино-Ухтомский), Юго-Восточный (за исключением района Некрасовка), Южный, Юго-Западный (за исключением районов Северное Бутово и Южное Бутово), Западный (за исключением районов Солнцево, Ново-Переделкино и Внуково), Северо-Западный (за исключением районов Митино и Куркино) административные округа города Москвы; </a:t>
            </a:r>
            <a:r>
              <a:rPr lang="ru" sz="1450">
                <a:solidFill>
                  <a:srgbClr val="CB453E"/>
                </a:solidFill>
                <a:latin typeface="Trebuchet MS"/>
              </a:rPr>
              <a:t>ставка торгового сбора (рублей за квартал): </a:t>
            </a:r>
            <a:r>
              <a:rPr lang="ru" sz="1450" b="1">
                <a:solidFill>
                  <a:srgbClr val="CB453E"/>
                </a:solidFill>
                <a:latin typeface="Trebuchet MS"/>
              </a:rPr>
              <a:t>600 рублей </a:t>
            </a:r>
            <a:r>
              <a:rPr lang="ru" sz="1450">
                <a:solidFill>
                  <a:srgbClr val="535353"/>
                </a:solidFill>
                <a:latin typeface="Trebuchet MS"/>
              </a:rPr>
              <a:t>за каждый кв. метр площади торгового зала, не превышающей 50 кв. метров, и </a:t>
            </a:r>
            <a:r>
              <a:rPr lang="ru" sz="1450" b="1">
                <a:solidFill>
                  <a:srgbClr val="CB453E"/>
                </a:solidFill>
                <a:latin typeface="Trebuchet MS"/>
              </a:rPr>
              <a:t>50 рублей </a:t>
            </a:r>
            <a:r>
              <a:rPr lang="ru" sz="1450">
                <a:solidFill>
                  <a:srgbClr val="535353"/>
                </a:solidFill>
                <a:latin typeface="Trebuchet MS"/>
              </a:rPr>
              <a:t>за каждый полный (неполный) кв. метр площади торгового зала свыше 50 кв. метров.</a:t>
            </a:r>
          </a:p>
        </p:txBody>
      </p:sp>
      <p:sp>
        <p:nvSpPr>
          <p:cNvPr id="4" name="Прямоугольник 3"/>
          <p:cNvSpPr/>
          <p:nvPr/>
        </p:nvSpPr>
        <p:spPr>
          <a:xfrm>
            <a:off x="45720" y="10283952"/>
            <a:ext cx="4785360" cy="384048"/>
          </a:xfrm>
          <a:prstGeom prst="rect">
            <a:avLst/>
          </a:prstGeom>
        </p:spPr>
        <p:txBody>
          <a:bodyPr lIns="0" tIns="0" rIns="0" bIns="0">
            <a:noAutofit/>
          </a:bodyPr>
          <a:lstStyle/>
          <a:p>
            <a:pPr marL="25400" indent="0">
              <a:lnSpc>
                <a:spcPts val="984"/>
              </a:lnSpc>
            </a:pPr>
            <a:r>
              <a:rPr lang="ru" sz="750">
                <a:latin typeface="Microsoft Sans Serif"/>
              </a:rPr>
              <a:t>Документ зарегистрирован № 02-191/5 от 01.07.2015.Сорокина Г.М. (Департамент торговли и услуг)</a:t>
            </a:r>
          </a:p>
          <a:p>
            <a:pPr marL="25400" indent="0">
              <a:lnSpc>
                <a:spcPts val="984"/>
              </a:lnSpc>
            </a:pPr>
            <a:r>
              <a:rPr lang="ru" sz="750">
                <a:latin typeface="Microsoft Sans Serif"/>
              </a:rPr>
              <a:t>Документ зарегистрирован № 14-09-4706/5 от 01.07.2015. (Префектура ЗелАО)</a:t>
            </a:r>
          </a:p>
          <a:p>
            <a:pPr marL="25400" indent="0">
              <a:lnSpc>
                <a:spcPts val="984"/>
              </a:lnSpc>
            </a:pPr>
            <a:r>
              <a:rPr lang="ru" sz="750">
                <a:latin typeface="Microsoft Sans Serif"/>
              </a:rPr>
              <a:t>Страница 17 из 22. Страница создана: 30.06.2015 09:53</a:t>
            </a:r>
          </a:p>
        </p:txBody>
      </p:sp>
      <p:sp>
        <p:nvSpPr>
          <p:cNvPr id="5" name="Прямоугольник 4"/>
          <p:cNvSpPr/>
          <p:nvPr/>
        </p:nvSpPr>
        <p:spPr>
          <a:xfrm>
            <a:off x="6858000" y="10332720"/>
            <a:ext cx="664464" cy="213360"/>
          </a:xfrm>
          <a:prstGeom prst="rect">
            <a:avLst/>
          </a:prstGeom>
        </p:spPr>
        <p:txBody>
          <a:bodyPr lIns="0" tIns="0" rIns="0" bIns="0">
            <a:noAutofit/>
          </a:bodyPr>
          <a:lstStyle/>
          <a:p>
            <a:pPr marL="25400" indent="0">
              <a:spcAft>
                <a:spcPts val="210"/>
              </a:spcAft>
            </a:pPr>
            <a:r>
              <a:rPr lang="ru" sz="550">
                <a:latin typeface="Segoe UI"/>
              </a:rPr>
              <a:t>ПРАВИТЕЛЬСТВО</a:t>
            </a:r>
          </a:p>
          <a:p>
            <a:pPr marL="25400" indent="0"/>
            <a:r>
              <a:rPr lang="ru" sz="650" b="1">
                <a:latin typeface="Segoe UI"/>
              </a:rPr>
              <a:t>МОСКВЫ</a:t>
            </a: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072896" y="3136392"/>
            <a:ext cx="4922520" cy="2895600"/>
          </a:xfrm>
          <a:prstGeom prst="rect">
            <a:avLst/>
          </a:prstGeom>
        </p:spPr>
      </p:pic>
      <p:pic>
        <p:nvPicPr>
          <p:cNvPr id="3" name="Рисунок 2"/>
          <p:cNvPicPr>
            <a:picLocks noChangeAspect="1"/>
          </p:cNvPicPr>
          <p:nvPr/>
        </p:nvPicPr>
        <p:blipFill>
          <a:blip r:embed="rId3"/>
          <a:stretch>
            <a:fillRect/>
          </a:stretch>
        </p:blipFill>
        <p:spPr>
          <a:xfrm>
            <a:off x="640080" y="8656320"/>
            <a:ext cx="3139440" cy="1399032"/>
          </a:xfrm>
          <a:prstGeom prst="rect">
            <a:avLst/>
          </a:prstGeom>
        </p:spPr>
      </p:pic>
      <p:sp>
        <p:nvSpPr>
          <p:cNvPr id="4" name="Прямоугольник 3"/>
          <p:cNvSpPr/>
          <p:nvPr/>
        </p:nvSpPr>
        <p:spPr>
          <a:xfrm>
            <a:off x="2252472" y="292608"/>
            <a:ext cx="1417320" cy="204216"/>
          </a:xfrm>
          <a:prstGeom prst="rect">
            <a:avLst/>
          </a:prstGeom>
        </p:spPr>
        <p:txBody>
          <a:bodyPr lIns="0" tIns="0" rIns="0" bIns="0">
            <a:noAutofit/>
          </a:bodyPr>
          <a:lstStyle/>
          <a:p>
            <a:pPr marL="12700" indent="0"/>
            <a:r>
              <a:rPr lang="ru" sz="1250">
                <a:solidFill>
                  <a:srgbClr val="AAAAAA"/>
                </a:solidFill>
                <a:latin typeface="Segoe UI"/>
              </a:rPr>
              <a:t>О торговом сборе</a:t>
            </a:r>
          </a:p>
        </p:txBody>
      </p:sp>
      <p:sp>
        <p:nvSpPr>
          <p:cNvPr id="5" name="Прямоугольник 4"/>
          <p:cNvSpPr/>
          <p:nvPr/>
        </p:nvSpPr>
        <p:spPr>
          <a:xfrm>
            <a:off x="6620256" y="292608"/>
            <a:ext cx="301752" cy="192024"/>
          </a:xfrm>
          <a:prstGeom prst="rect">
            <a:avLst/>
          </a:prstGeom>
        </p:spPr>
        <p:txBody>
          <a:bodyPr lIns="0" tIns="0" rIns="0" bIns="0">
            <a:noAutofit/>
          </a:bodyPr>
          <a:lstStyle/>
          <a:p>
            <a:pPr marL="12700" indent="0"/>
            <a:r>
              <a:rPr lang="ru" sz="1200" spc="200">
                <a:solidFill>
                  <a:srgbClr val="89A4A4"/>
                </a:solidFill>
                <a:latin typeface="Trebuchet MS"/>
              </a:rPr>
              <a:t>117</a:t>
            </a:r>
          </a:p>
        </p:txBody>
      </p:sp>
      <p:sp>
        <p:nvSpPr>
          <p:cNvPr id="6" name="Прямоугольник 5"/>
          <p:cNvSpPr/>
          <p:nvPr/>
        </p:nvSpPr>
        <p:spPr>
          <a:xfrm>
            <a:off x="640080" y="1261872"/>
            <a:ext cx="6248400" cy="1225296"/>
          </a:xfrm>
          <a:prstGeom prst="rect">
            <a:avLst/>
          </a:prstGeom>
        </p:spPr>
        <p:txBody>
          <a:bodyPr lIns="0" tIns="0" rIns="0" bIns="0">
            <a:noAutofit/>
          </a:bodyPr>
          <a:lstStyle/>
          <a:p>
            <a:pPr marL="35052" indent="0" algn="just">
              <a:spcAft>
                <a:spcPts val="1470"/>
              </a:spcAft>
            </a:pPr>
            <a:r>
              <a:rPr lang="ru" sz="1450" b="1" i="1">
                <a:solidFill>
                  <a:srgbClr val="CB453E"/>
                </a:solidFill>
                <a:latin typeface="Trebuchet MS"/>
              </a:rPr>
              <a:t>А</a:t>
            </a:r>
            <a:r>
              <a:rPr lang="ru" sz="1450" b="1">
                <a:solidFill>
                  <a:srgbClr val="CB453E"/>
                </a:solidFill>
                <a:latin typeface="Trebuchet MS"/>
              </a:rPr>
              <a:t>    Организация розничных рынков:</a:t>
            </a:r>
          </a:p>
          <a:p>
            <a:pPr marL="428752" indent="0" algn="just">
              <a:lnSpc>
                <a:spcPts val="2016"/>
              </a:lnSpc>
            </a:pPr>
            <a:r>
              <a:rPr lang="ru" sz="1450">
                <a:solidFill>
                  <a:srgbClr val="CB453E"/>
                </a:solidFill>
                <a:latin typeface="Trebuchet MS"/>
              </a:rPr>
              <a:t>*    ставка торгового сбора (рублей за квартал):</a:t>
            </a:r>
          </a:p>
          <a:p>
            <a:pPr marL="1393952" marR="12700" indent="0" algn="just">
              <a:lnSpc>
                <a:spcPts val="2016"/>
              </a:lnSpc>
              <a:spcAft>
                <a:spcPts val="3780"/>
              </a:spcAft>
            </a:pPr>
            <a:r>
              <a:rPr lang="ru" sz="1450" b="1">
                <a:solidFill>
                  <a:srgbClr val="CB453E"/>
                </a:solidFill>
                <a:latin typeface="Trebuchet MS"/>
              </a:rPr>
              <a:t>50 рублей </a:t>
            </a:r>
            <a:r>
              <a:rPr lang="ru" sz="1450">
                <a:solidFill>
                  <a:srgbClr val="535353"/>
                </a:solidFill>
                <a:latin typeface="Trebuchet MS"/>
              </a:rPr>
              <a:t>за </a:t>
            </a:r>
            <a:r>
              <a:rPr lang="ru" sz="1450" b="1">
                <a:solidFill>
                  <a:srgbClr val="535353"/>
                </a:solidFill>
                <a:latin typeface="Trebuchet MS"/>
              </a:rPr>
              <a:t>1 </a:t>
            </a:r>
            <a:r>
              <a:rPr lang="ru" sz="1450">
                <a:solidFill>
                  <a:srgbClr val="535353"/>
                </a:solidFill>
                <a:latin typeface="Trebuchet MS"/>
              </a:rPr>
              <a:t>кв. метр площади розничного рынка за квартал.</a:t>
            </a:r>
          </a:p>
        </p:txBody>
      </p:sp>
      <p:sp>
        <p:nvSpPr>
          <p:cNvPr id="7" name="Прямоугольник 6"/>
          <p:cNvSpPr/>
          <p:nvPr/>
        </p:nvSpPr>
        <p:spPr>
          <a:xfrm>
            <a:off x="637032" y="6556248"/>
            <a:ext cx="6251448" cy="1731264"/>
          </a:xfrm>
          <a:prstGeom prst="rect">
            <a:avLst/>
          </a:prstGeom>
        </p:spPr>
        <p:txBody>
          <a:bodyPr lIns="0" tIns="0" rIns="0" bIns="0">
            <a:noAutofit/>
          </a:bodyPr>
          <a:lstStyle/>
          <a:p>
            <a:pPr marL="38100" indent="0">
              <a:spcBef>
                <a:spcPts val="2730"/>
              </a:spcBef>
              <a:spcAft>
                <a:spcPts val="1050"/>
              </a:spcAft>
            </a:pPr>
            <a:r>
              <a:rPr lang="ru" sz="2550">
                <a:solidFill>
                  <a:srgbClr val="19A9DB"/>
                </a:solidFill>
                <a:latin typeface="Trebuchet MS"/>
              </a:rPr>
              <a:t>Хотите знать больше?</a:t>
            </a:r>
          </a:p>
          <a:p>
            <a:pPr marL="38100" marR="12700" indent="0" algn="just">
              <a:lnSpc>
                <a:spcPts val="2016"/>
              </a:lnSpc>
              <a:spcAft>
                <a:spcPts val="2310"/>
              </a:spcAft>
            </a:pPr>
            <a:r>
              <a:rPr lang="ru" sz="1450">
                <a:solidFill>
                  <a:srgbClr val="535353"/>
                </a:solidFill>
                <a:latin typeface="Trebuchet MS"/>
              </a:rPr>
              <a:t>Другие наиболее часто задаваемые вопросы в отношении торгового сбора и ответы на них, а также полезные ресурсы и ссылки размещены на сайте Департамента экономической политики и развития города Москвы, а также на сайте УФНС России по городу Москве.</a:t>
            </a:r>
          </a:p>
        </p:txBody>
      </p:sp>
      <p:sp>
        <p:nvSpPr>
          <p:cNvPr id="8" name="Прямоугольник 7"/>
          <p:cNvSpPr/>
          <p:nvPr/>
        </p:nvSpPr>
        <p:spPr>
          <a:xfrm>
            <a:off x="45720" y="10283952"/>
            <a:ext cx="4785360" cy="384048"/>
          </a:xfrm>
          <a:prstGeom prst="rect">
            <a:avLst/>
          </a:prstGeom>
        </p:spPr>
        <p:txBody>
          <a:bodyPr lIns="0" tIns="0" rIns="0" bIns="0">
            <a:noAutofit/>
          </a:bodyPr>
          <a:lstStyle/>
          <a:p>
            <a:pPr marL="25400" indent="0">
              <a:lnSpc>
                <a:spcPts val="984"/>
              </a:lnSpc>
            </a:pPr>
            <a:r>
              <a:rPr lang="ru" sz="750">
                <a:latin typeface="Microsoft Sans Serif"/>
              </a:rPr>
              <a:t>Документ зарегистрирован № 02-191/5 от 01.07.2015.Сорокина Г.М. (Департамент торговли и услуг)</a:t>
            </a:r>
          </a:p>
          <a:p>
            <a:pPr marL="25400" indent="0">
              <a:lnSpc>
                <a:spcPts val="984"/>
              </a:lnSpc>
            </a:pPr>
            <a:r>
              <a:rPr lang="ru" sz="750">
                <a:latin typeface="Microsoft Sans Serif"/>
              </a:rPr>
              <a:t>Документ зарегистрирован № 14-09-4706/5 от 01.07.2015. (Префектура ЗелАО)</a:t>
            </a:r>
          </a:p>
          <a:p>
            <a:pPr marL="25400" indent="0">
              <a:lnSpc>
                <a:spcPts val="984"/>
              </a:lnSpc>
            </a:pPr>
            <a:r>
              <a:rPr lang="ru" sz="750">
                <a:latin typeface="Microsoft Sans Serif"/>
              </a:rPr>
              <a:t>Страница 18 из 22. Страница создана: 30.06.2015 09:53</a:t>
            </a:r>
          </a:p>
        </p:txBody>
      </p:sp>
      <p:sp>
        <p:nvSpPr>
          <p:cNvPr id="9" name="Прямоугольник 8"/>
          <p:cNvSpPr/>
          <p:nvPr/>
        </p:nvSpPr>
        <p:spPr>
          <a:xfrm>
            <a:off x="6858000" y="10332720"/>
            <a:ext cx="664464" cy="213360"/>
          </a:xfrm>
          <a:prstGeom prst="rect">
            <a:avLst/>
          </a:prstGeom>
        </p:spPr>
        <p:txBody>
          <a:bodyPr lIns="0" tIns="0" rIns="0" bIns="0">
            <a:noAutofit/>
          </a:bodyPr>
          <a:lstStyle/>
          <a:p>
            <a:pPr marL="25400" indent="0">
              <a:spcAft>
                <a:spcPts val="210"/>
              </a:spcAft>
            </a:pPr>
            <a:r>
              <a:rPr lang="ru" sz="550">
                <a:latin typeface="Segoe UI"/>
              </a:rPr>
              <a:t>ПРАВИТЕЛЬСТВО</a:t>
            </a:r>
          </a:p>
          <a:p>
            <a:pPr marL="25400" indent="0"/>
            <a:r>
              <a:rPr lang="ru" sz="650" b="1">
                <a:latin typeface="Segoe UI"/>
              </a:rPr>
              <a:t>МОСКВЫ</a:t>
            </a: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633984" y="2904744"/>
            <a:ext cx="6272784" cy="3319272"/>
          </a:xfrm>
          <a:prstGeom prst="rect">
            <a:avLst/>
          </a:prstGeom>
        </p:spPr>
      </p:pic>
      <p:sp>
        <p:nvSpPr>
          <p:cNvPr id="3" name="Прямоугольник 2"/>
          <p:cNvSpPr/>
          <p:nvPr/>
        </p:nvSpPr>
        <p:spPr>
          <a:xfrm>
            <a:off x="627888" y="292608"/>
            <a:ext cx="3041904" cy="182880"/>
          </a:xfrm>
          <a:prstGeom prst="rect">
            <a:avLst/>
          </a:prstGeom>
        </p:spPr>
        <p:txBody>
          <a:bodyPr lIns="0" tIns="0" rIns="0" bIns="0">
            <a:noAutofit/>
          </a:bodyPr>
          <a:lstStyle/>
          <a:p>
            <a:pPr marL="38100" indent="0" algn="just"/>
            <a:r>
              <a:rPr lang="ru" sz="1250">
                <a:solidFill>
                  <a:srgbClr val="AAAAAA"/>
                </a:solidFill>
                <a:latin typeface="Segoe UI"/>
              </a:rPr>
              <a:t>18 </a:t>
            </a:r>
            <a:r>
              <a:rPr lang="ru" sz="1250">
                <a:solidFill>
                  <a:srgbClr val="39ABB3"/>
                </a:solidFill>
                <a:latin typeface="Segoe UI"/>
              </a:rPr>
              <a:t>|    </a:t>
            </a:r>
            <a:r>
              <a:rPr lang="ru" sz="1250">
                <a:solidFill>
                  <a:srgbClr val="AAAAAA"/>
                </a:solidFill>
                <a:latin typeface="Segoe UI"/>
              </a:rPr>
              <a:t>О торговом сборе</a:t>
            </a:r>
          </a:p>
        </p:txBody>
      </p:sp>
      <p:sp>
        <p:nvSpPr>
          <p:cNvPr id="4" name="Прямоугольник 3"/>
          <p:cNvSpPr/>
          <p:nvPr/>
        </p:nvSpPr>
        <p:spPr>
          <a:xfrm>
            <a:off x="630936" y="1103376"/>
            <a:ext cx="3038856" cy="484632"/>
          </a:xfrm>
          <a:prstGeom prst="rect">
            <a:avLst/>
          </a:prstGeom>
        </p:spPr>
        <p:txBody>
          <a:bodyPr lIns="0" tIns="0" rIns="0" bIns="0">
            <a:noAutofit/>
          </a:bodyPr>
          <a:lstStyle/>
          <a:p>
            <a:pPr indent="0">
              <a:spcAft>
                <a:spcPts val="7560"/>
              </a:spcAft>
            </a:pPr>
            <a:r>
              <a:rPr lang="ru" sz="4000">
                <a:solidFill>
                  <a:srgbClr val="15A6AB"/>
                </a:solidFill>
                <a:latin typeface="Trebuchet MS"/>
              </a:rPr>
              <a:t>Для заметок</a:t>
            </a:r>
          </a:p>
        </p:txBody>
      </p:sp>
      <p:sp>
        <p:nvSpPr>
          <p:cNvPr id="5" name="Прямоугольник 4"/>
          <p:cNvSpPr/>
          <p:nvPr/>
        </p:nvSpPr>
        <p:spPr>
          <a:xfrm>
            <a:off x="45720" y="10283952"/>
            <a:ext cx="4785360" cy="384048"/>
          </a:xfrm>
          <a:prstGeom prst="rect">
            <a:avLst/>
          </a:prstGeom>
        </p:spPr>
        <p:txBody>
          <a:bodyPr lIns="0" tIns="0" rIns="0" bIns="0">
            <a:noAutofit/>
          </a:bodyPr>
          <a:lstStyle/>
          <a:p>
            <a:pPr marL="25400" indent="0">
              <a:lnSpc>
                <a:spcPts val="984"/>
              </a:lnSpc>
            </a:pPr>
            <a:r>
              <a:rPr lang="ru" sz="750">
                <a:latin typeface="Microsoft Sans Serif"/>
              </a:rPr>
              <a:t>Документ зарегистрирован № 02-191/5 от 01.07.2015.Сорокина Г.М. (Департамент торговли и услуг)</a:t>
            </a:r>
          </a:p>
          <a:p>
            <a:pPr marL="25400" indent="0">
              <a:lnSpc>
                <a:spcPts val="984"/>
              </a:lnSpc>
            </a:pPr>
            <a:r>
              <a:rPr lang="ru" sz="750">
                <a:latin typeface="Microsoft Sans Serif"/>
              </a:rPr>
              <a:t>Документ зарегистрирован № 14-09-4706/5 от 01.07.2015. (Префектура ЗелАО)</a:t>
            </a:r>
          </a:p>
          <a:p>
            <a:pPr marL="25400" indent="0">
              <a:lnSpc>
                <a:spcPts val="984"/>
              </a:lnSpc>
            </a:pPr>
            <a:r>
              <a:rPr lang="ru" sz="750">
                <a:latin typeface="Microsoft Sans Serif"/>
              </a:rPr>
              <a:t>Страница 19 из 22. Страница создана: 30.06.2015 09:53</a:t>
            </a:r>
          </a:p>
        </p:txBody>
      </p:sp>
      <p:sp>
        <p:nvSpPr>
          <p:cNvPr id="6" name="Прямоугольник 5"/>
          <p:cNvSpPr/>
          <p:nvPr/>
        </p:nvSpPr>
        <p:spPr>
          <a:xfrm>
            <a:off x="6858000" y="10332720"/>
            <a:ext cx="664464" cy="213360"/>
          </a:xfrm>
          <a:prstGeom prst="rect">
            <a:avLst/>
          </a:prstGeom>
        </p:spPr>
        <p:txBody>
          <a:bodyPr lIns="0" tIns="0" rIns="0" bIns="0">
            <a:noAutofit/>
          </a:bodyPr>
          <a:lstStyle/>
          <a:p>
            <a:pPr marL="25400" indent="0">
              <a:spcAft>
                <a:spcPts val="210"/>
              </a:spcAft>
            </a:pPr>
            <a:r>
              <a:rPr lang="ru" sz="550">
                <a:latin typeface="Segoe UI"/>
              </a:rPr>
              <a:t>ПРАВИТЕЛЬСТВО</a:t>
            </a:r>
          </a:p>
          <a:p>
            <a:pPr marL="25400" indent="0"/>
            <a:r>
              <a:rPr lang="ru" sz="650" b="1">
                <a:latin typeface="Segoe UI"/>
              </a:rPr>
              <a:t>МОСКВЫ</a:t>
            </a: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762000" y="743712"/>
            <a:ext cx="1219200" cy="1368552"/>
          </a:xfrm>
          <a:prstGeom prst="rect">
            <a:avLst/>
          </a:prstGeom>
        </p:spPr>
      </p:pic>
      <p:pic>
        <p:nvPicPr>
          <p:cNvPr id="3" name="Рисунок 2"/>
          <p:cNvPicPr>
            <a:picLocks noChangeAspect="1"/>
          </p:cNvPicPr>
          <p:nvPr/>
        </p:nvPicPr>
        <p:blipFill>
          <a:blip r:embed="rId3"/>
          <a:stretch>
            <a:fillRect/>
          </a:stretch>
        </p:blipFill>
        <p:spPr>
          <a:xfrm>
            <a:off x="640080" y="4169664"/>
            <a:ext cx="1121664" cy="1316736"/>
          </a:xfrm>
          <a:prstGeom prst="rect">
            <a:avLst/>
          </a:prstGeom>
        </p:spPr>
      </p:pic>
      <p:pic>
        <p:nvPicPr>
          <p:cNvPr id="4" name="Рисунок 3"/>
          <p:cNvPicPr>
            <a:picLocks noChangeAspect="1"/>
          </p:cNvPicPr>
          <p:nvPr/>
        </p:nvPicPr>
        <p:blipFill>
          <a:blip r:embed="rId4"/>
          <a:stretch>
            <a:fillRect/>
          </a:stretch>
        </p:blipFill>
        <p:spPr>
          <a:xfrm>
            <a:off x="640080" y="8677656"/>
            <a:ext cx="1121664" cy="1319784"/>
          </a:xfrm>
          <a:prstGeom prst="rect">
            <a:avLst/>
          </a:prstGeom>
        </p:spPr>
      </p:pic>
      <p:sp>
        <p:nvSpPr>
          <p:cNvPr id="5" name="Прямоугольник 4"/>
          <p:cNvSpPr/>
          <p:nvPr/>
        </p:nvSpPr>
        <p:spPr>
          <a:xfrm>
            <a:off x="640080" y="292608"/>
            <a:ext cx="198120" cy="192024"/>
          </a:xfrm>
          <a:prstGeom prst="rect">
            <a:avLst/>
          </a:prstGeom>
        </p:spPr>
        <p:txBody>
          <a:bodyPr lIns="0" tIns="0" rIns="0" bIns="0">
            <a:noAutofit/>
          </a:bodyPr>
          <a:lstStyle/>
          <a:p>
            <a:pPr marL="12700" indent="0"/>
            <a:r>
              <a:rPr lang="ru" sz="1250" spc="400">
                <a:solidFill>
                  <a:srgbClr val="89A4A4"/>
                </a:solidFill>
                <a:latin typeface="Times New Roman"/>
              </a:rPr>
              <a:t>21</a:t>
            </a:r>
          </a:p>
        </p:txBody>
      </p:sp>
      <p:sp>
        <p:nvSpPr>
          <p:cNvPr id="6" name="Прямоугольник 5"/>
          <p:cNvSpPr/>
          <p:nvPr/>
        </p:nvSpPr>
        <p:spPr>
          <a:xfrm>
            <a:off x="2252472" y="292608"/>
            <a:ext cx="1417320" cy="204216"/>
          </a:xfrm>
          <a:prstGeom prst="rect">
            <a:avLst/>
          </a:prstGeom>
        </p:spPr>
        <p:txBody>
          <a:bodyPr lIns="0" tIns="0" rIns="0" bIns="0">
            <a:noAutofit/>
          </a:bodyPr>
          <a:lstStyle/>
          <a:p>
            <a:pPr marL="12700" indent="0"/>
            <a:r>
              <a:rPr lang="ru" sz="1250">
                <a:solidFill>
                  <a:srgbClr val="AAAAAA"/>
                </a:solidFill>
                <a:latin typeface="Segoe UI"/>
              </a:rPr>
              <a:t>О торговом сборе</a:t>
            </a:r>
          </a:p>
        </p:txBody>
      </p:sp>
      <p:sp>
        <p:nvSpPr>
          <p:cNvPr id="7" name="Прямоугольник 6"/>
          <p:cNvSpPr/>
          <p:nvPr/>
        </p:nvSpPr>
        <p:spPr>
          <a:xfrm>
            <a:off x="627888" y="3066288"/>
            <a:ext cx="1130808" cy="1005840"/>
          </a:xfrm>
          <a:prstGeom prst="rect">
            <a:avLst/>
          </a:prstGeom>
        </p:spPr>
        <p:txBody>
          <a:bodyPr lIns="0" tIns="0" rIns="0" bIns="0">
            <a:noAutofit/>
          </a:bodyPr>
          <a:lstStyle/>
          <a:p>
            <a:pPr marR="76200" indent="0">
              <a:lnSpc>
                <a:spcPts val="2040"/>
              </a:lnSpc>
            </a:pPr>
            <a:r>
              <a:rPr lang="ru" sz="1450" b="1">
                <a:solidFill>
                  <a:srgbClr val="15A6AB"/>
                </a:solidFill>
                <a:latin typeface="Trebuchet MS"/>
              </a:rPr>
              <a:t>Кто должен уплачивать торговый сбор:</a:t>
            </a:r>
          </a:p>
        </p:txBody>
      </p:sp>
      <p:sp>
        <p:nvSpPr>
          <p:cNvPr id="8" name="Прямоугольник 7"/>
          <p:cNvSpPr/>
          <p:nvPr/>
        </p:nvSpPr>
        <p:spPr>
          <a:xfrm>
            <a:off x="627888" y="7501128"/>
            <a:ext cx="1414272" cy="1005840"/>
          </a:xfrm>
          <a:prstGeom prst="rect">
            <a:avLst/>
          </a:prstGeom>
        </p:spPr>
        <p:txBody>
          <a:bodyPr lIns="0" tIns="0" rIns="0" bIns="0">
            <a:noAutofit/>
          </a:bodyPr>
          <a:lstStyle/>
          <a:p>
            <a:pPr marR="63500" indent="0">
              <a:lnSpc>
                <a:spcPts val="2040"/>
              </a:lnSpc>
            </a:pPr>
            <a:r>
              <a:rPr lang="ru" sz="1450" b="1">
                <a:solidFill>
                  <a:srgbClr val="15A6AB"/>
                </a:solidFill>
                <a:latin typeface="Trebuchet MS"/>
              </a:rPr>
              <a:t>Кто не должен уплачивать торговый сбор:</a:t>
            </a:r>
          </a:p>
        </p:txBody>
      </p:sp>
      <p:sp>
        <p:nvSpPr>
          <p:cNvPr id="9" name="Прямоугольник 8"/>
          <p:cNvSpPr/>
          <p:nvPr/>
        </p:nvSpPr>
        <p:spPr>
          <a:xfrm>
            <a:off x="2246376" y="1094232"/>
            <a:ext cx="4642104" cy="5833872"/>
          </a:xfrm>
          <a:prstGeom prst="rect">
            <a:avLst/>
          </a:prstGeom>
        </p:spPr>
        <p:txBody>
          <a:bodyPr lIns="0" tIns="0" rIns="0" bIns="0">
            <a:noAutofit/>
          </a:bodyPr>
          <a:lstStyle/>
          <a:p>
            <a:pPr marL="25400" marR="1841500" indent="0" algn="just">
              <a:lnSpc>
                <a:spcPts val="4248"/>
              </a:lnSpc>
              <a:spcAft>
                <a:spcPts val="630"/>
              </a:spcAft>
            </a:pPr>
            <a:r>
              <a:rPr lang="ru" sz="4000">
                <a:solidFill>
                  <a:srgbClr val="15A6AB"/>
                </a:solidFill>
                <a:latin typeface="Trebuchet MS"/>
              </a:rPr>
              <a:t>Кто должен уплачивать торговый сбор</a:t>
            </a:r>
          </a:p>
          <a:p>
            <a:pPr marL="25400" marR="12700" indent="0" algn="just">
              <a:lnSpc>
                <a:spcPts val="2016"/>
              </a:lnSpc>
              <a:spcAft>
                <a:spcPts val="1260"/>
              </a:spcAft>
            </a:pPr>
            <a:r>
              <a:rPr lang="ru" sz="1450" b="1">
                <a:solidFill>
                  <a:srgbClr val="535353"/>
                </a:solidFill>
                <a:latin typeface="Trebuchet MS"/>
              </a:rPr>
              <a:t>организации и индивидуальные предприниматели, осуществляющие следующую деятельность на территории города Москвы:</a:t>
            </a:r>
          </a:p>
          <a:p>
            <a:pPr marL="279400" marR="12700" indent="-254000" algn="just">
              <a:lnSpc>
                <a:spcPts val="2040"/>
              </a:lnSpc>
            </a:pPr>
            <a:r>
              <a:rPr lang="ru" sz="1450">
                <a:solidFill>
                  <a:srgbClr val="15A6AB"/>
                </a:solidFill>
                <a:latin typeface="Trebuchet MS"/>
              </a:rPr>
              <a:t>•    </a:t>
            </a:r>
            <a:r>
              <a:rPr lang="ru" sz="1450">
                <a:solidFill>
                  <a:srgbClr val="535353"/>
                </a:solidFill>
                <a:latin typeface="Trebuchet MS"/>
              </a:rPr>
              <a:t>торговлю через стационарные торговые объекты с торговым залом;</a:t>
            </a:r>
          </a:p>
          <a:p>
            <a:pPr marL="279400" marR="12700" indent="-254000" algn="just">
              <a:lnSpc>
                <a:spcPts val="2016"/>
              </a:lnSpc>
            </a:pPr>
            <a:r>
              <a:rPr lang="ru" sz="1450">
                <a:solidFill>
                  <a:srgbClr val="15A6AB"/>
                </a:solidFill>
                <a:latin typeface="Trebuchet MS"/>
              </a:rPr>
              <a:t>•    </a:t>
            </a:r>
            <a:r>
              <a:rPr lang="ru" sz="1450">
                <a:solidFill>
                  <a:srgbClr val="535353"/>
                </a:solidFill>
                <a:latin typeface="Trebuchet MS"/>
              </a:rPr>
              <a:t>торговлю через стационарные торговые объекты без торгового зала (за исключением автозаправочных станций);</a:t>
            </a:r>
          </a:p>
          <a:p>
            <a:pPr marL="279400" marR="12700" indent="-254000" algn="just">
              <a:lnSpc>
                <a:spcPts val="2016"/>
              </a:lnSpc>
            </a:pPr>
            <a:r>
              <a:rPr lang="ru" sz="1450">
                <a:solidFill>
                  <a:srgbClr val="15A6AB"/>
                </a:solidFill>
                <a:latin typeface="Trebuchet MS"/>
              </a:rPr>
              <a:t>•    </a:t>
            </a:r>
            <a:r>
              <a:rPr lang="ru" sz="1450">
                <a:solidFill>
                  <a:srgbClr val="535353"/>
                </a:solidFill>
                <a:latin typeface="Trebuchet MS"/>
              </a:rPr>
              <a:t>торговлю через нестационарные торговые объекты (включая развозную и разносную торговлю);</a:t>
            </a:r>
          </a:p>
          <a:p>
            <a:pPr marL="279400" marR="12700" indent="-254000" algn="just">
              <a:lnSpc>
                <a:spcPts val="2016"/>
              </a:lnSpc>
            </a:pPr>
            <a:r>
              <a:rPr lang="ru" sz="1450">
                <a:solidFill>
                  <a:srgbClr val="15A6AB"/>
                </a:solidFill>
                <a:latin typeface="Trebuchet MS"/>
              </a:rPr>
              <a:t>•    </a:t>
            </a:r>
            <a:r>
              <a:rPr lang="ru" sz="1450">
                <a:solidFill>
                  <a:srgbClr val="535353"/>
                </a:solidFill>
                <a:latin typeface="Trebuchet MS"/>
              </a:rPr>
              <a:t>деятельность по организации розничных рынков (облагаются только управляющие компании розничных рынков).</a:t>
            </a:r>
          </a:p>
        </p:txBody>
      </p:sp>
      <p:sp>
        <p:nvSpPr>
          <p:cNvPr id="10" name="Прямоугольник 9"/>
          <p:cNvSpPr/>
          <p:nvPr/>
        </p:nvSpPr>
        <p:spPr>
          <a:xfrm>
            <a:off x="2276856" y="7540752"/>
            <a:ext cx="4602480" cy="2499360"/>
          </a:xfrm>
          <a:prstGeom prst="rect">
            <a:avLst/>
          </a:prstGeom>
        </p:spPr>
        <p:txBody>
          <a:bodyPr lIns="0" tIns="0" rIns="0" bIns="0">
            <a:noAutofit/>
          </a:bodyPr>
          <a:lstStyle/>
          <a:p>
            <a:pPr marL="304800" indent="-304800" algn="just">
              <a:lnSpc>
                <a:spcPts val="2016"/>
              </a:lnSpc>
            </a:pPr>
            <a:r>
              <a:rPr lang="ru" sz="1450">
                <a:solidFill>
                  <a:srgbClr val="15A6AB"/>
                </a:solidFill>
                <a:latin typeface="Trebuchet MS"/>
              </a:rPr>
              <a:t>•    </a:t>
            </a:r>
            <a:r>
              <a:rPr lang="ru" sz="1450">
                <a:solidFill>
                  <a:srgbClr val="535353"/>
                </a:solidFill>
                <a:latin typeface="Trebuchet MS"/>
              </a:rPr>
              <a:t>индивидуальные предприниматели, применяющие патентную систему налогообложения;</a:t>
            </a:r>
          </a:p>
          <a:p>
            <a:pPr marL="304800" indent="-304800" algn="just">
              <a:lnSpc>
                <a:spcPts val="2040"/>
              </a:lnSpc>
              <a:spcAft>
                <a:spcPts val="1050"/>
              </a:spcAft>
            </a:pPr>
            <a:r>
              <a:rPr lang="ru" sz="1450">
                <a:solidFill>
                  <a:srgbClr val="15A6AB"/>
                </a:solidFill>
                <a:latin typeface="Trebuchet MS"/>
              </a:rPr>
              <a:t>•    </a:t>
            </a:r>
            <a:r>
              <a:rPr lang="ru" sz="1450">
                <a:solidFill>
                  <a:srgbClr val="535353"/>
                </a:solidFill>
                <a:latin typeface="Trebuchet MS"/>
              </a:rPr>
              <a:t>организации и индивидуальные предприниматели, применяющие систему налогообложения для сельскохозяйственных товаропроизводителей.</a:t>
            </a:r>
          </a:p>
          <a:p>
            <a:pPr marL="304800" marR="190500" indent="0" algn="just">
              <a:lnSpc>
                <a:spcPts val="2040"/>
              </a:lnSpc>
            </a:pPr>
            <a:r>
              <a:rPr lang="ru" sz="1450" b="1">
                <a:solidFill>
                  <a:srgbClr val="15A6AB"/>
                </a:solidFill>
                <a:latin typeface="Trebuchet MS"/>
              </a:rPr>
              <a:t>Торговый сбор в городе Москве не установлен в отношении торговли путем отпуска товаров со склада.</a:t>
            </a:r>
          </a:p>
        </p:txBody>
      </p:sp>
      <p:sp>
        <p:nvSpPr>
          <p:cNvPr id="11" name="Прямоугольник 10"/>
          <p:cNvSpPr/>
          <p:nvPr/>
        </p:nvSpPr>
        <p:spPr>
          <a:xfrm>
            <a:off x="45720" y="10283952"/>
            <a:ext cx="4785360" cy="384048"/>
          </a:xfrm>
          <a:prstGeom prst="rect">
            <a:avLst/>
          </a:prstGeom>
        </p:spPr>
        <p:txBody>
          <a:bodyPr lIns="0" tIns="0" rIns="0" bIns="0">
            <a:noAutofit/>
          </a:bodyPr>
          <a:lstStyle/>
          <a:p>
            <a:pPr marL="25400" indent="0">
              <a:lnSpc>
                <a:spcPts val="984"/>
              </a:lnSpc>
            </a:pPr>
            <a:r>
              <a:rPr lang="ru" sz="750">
                <a:latin typeface="Microsoft Sans Serif"/>
              </a:rPr>
              <a:t>Документ зарегистрирован № 02-191/5 от 01.07.2015.Сорокина Г.М. (Департамент торговли и услуг)</a:t>
            </a:r>
          </a:p>
          <a:p>
            <a:pPr marL="25400" indent="0">
              <a:lnSpc>
                <a:spcPts val="984"/>
              </a:lnSpc>
            </a:pPr>
            <a:r>
              <a:rPr lang="ru" sz="750">
                <a:latin typeface="Microsoft Sans Serif"/>
              </a:rPr>
              <a:t>Документ зарегистрирован № 14-09-4706/5 от 01.07.2015. (Префектура ЗелАО)</a:t>
            </a:r>
          </a:p>
          <a:p>
            <a:pPr marL="25400" indent="0">
              <a:lnSpc>
                <a:spcPts val="984"/>
              </a:lnSpc>
            </a:pPr>
            <a:r>
              <a:rPr lang="ru" sz="750">
                <a:latin typeface="Microsoft Sans Serif"/>
              </a:rPr>
              <a:t>Страница 3 из 22. Страница создана: 30.06.2015 09:53</a:t>
            </a:r>
          </a:p>
        </p:txBody>
      </p:sp>
      <p:sp>
        <p:nvSpPr>
          <p:cNvPr id="12" name="Прямоугольник 11"/>
          <p:cNvSpPr/>
          <p:nvPr/>
        </p:nvSpPr>
        <p:spPr>
          <a:xfrm>
            <a:off x="6858000" y="10332720"/>
            <a:ext cx="664464" cy="213360"/>
          </a:xfrm>
          <a:prstGeom prst="rect">
            <a:avLst/>
          </a:prstGeom>
        </p:spPr>
        <p:txBody>
          <a:bodyPr lIns="0" tIns="0" rIns="0" bIns="0">
            <a:noAutofit/>
          </a:bodyPr>
          <a:lstStyle/>
          <a:p>
            <a:pPr marL="25400" indent="0">
              <a:spcAft>
                <a:spcPts val="210"/>
              </a:spcAft>
            </a:pPr>
            <a:r>
              <a:rPr lang="ru" sz="550">
                <a:latin typeface="Segoe UI"/>
              </a:rPr>
              <a:t>ПРАВИТЕЛЬСТВО</a:t>
            </a:r>
          </a:p>
          <a:p>
            <a:pPr marL="25400" indent="0"/>
            <a:r>
              <a:rPr lang="ru" sz="650" b="1">
                <a:latin typeface="Segoe UI"/>
              </a:rPr>
              <a:t>МОСКВЫ</a:t>
            </a: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115568" y="7559040"/>
            <a:ext cx="505968" cy="493776"/>
          </a:xfrm>
          <a:prstGeom prst="rect">
            <a:avLst/>
          </a:prstGeom>
        </p:spPr>
      </p:pic>
      <p:pic>
        <p:nvPicPr>
          <p:cNvPr id="3" name="Рисунок 2"/>
          <p:cNvPicPr>
            <a:picLocks noChangeAspect="1"/>
          </p:cNvPicPr>
          <p:nvPr/>
        </p:nvPicPr>
        <p:blipFill>
          <a:blip r:embed="rId3"/>
          <a:stretch>
            <a:fillRect/>
          </a:stretch>
        </p:blipFill>
        <p:spPr>
          <a:xfrm>
            <a:off x="1018032" y="5471160"/>
            <a:ext cx="521208" cy="496824"/>
          </a:xfrm>
          <a:prstGeom prst="rect">
            <a:avLst/>
          </a:prstGeom>
        </p:spPr>
      </p:pic>
      <p:pic>
        <p:nvPicPr>
          <p:cNvPr id="4" name="Рисунок 3"/>
          <p:cNvPicPr>
            <a:picLocks noChangeAspect="1"/>
          </p:cNvPicPr>
          <p:nvPr/>
        </p:nvPicPr>
        <p:blipFill>
          <a:blip r:embed="rId4"/>
          <a:stretch>
            <a:fillRect/>
          </a:stretch>
        </p:blipFill>
        <p:spPr>
          <a:xfrm>
            <a:off x="1008888" y="2075688"/>
            <a:ext cx="521208" cy="499872"/>
          </a:xfrm>
          <a:prstGeom prst="rect">
            <a:avLst/>
          </a:prstGeom>
        </p:spPr>
      </p:pic>
      <p:sp>
        <p:nvSpPr>
          <p:cNvPr id="5" name="Прямоугольник 4"/>
          <p:cNvSpPr/>
          <p:nvPr/>
        </p:nvSpPr>
        <p:spPr>
          <a:xfrm>
            <a:off x="2252472" y="292608"/>
            <a:ext cx="1417320" cy="204216"/>
          </a:xfrm>
          <a:prstGeom prst="rect">
            <a:avLst/>
          </a:prstGeom>
        </p:spPr>
        <p:txBody>
          <a:bodyPr lIns="0" tIns="0" rIns="0" bIns="0">
            <a:noAutofit/>
          </a:bodyPr>
          <a:lstStyle/>
          <a:p>
            <a:pPr marL="12700" indent="0"/>
            <a:r>
              <a:rPr lang="ru" sz="1250">
                <a:solidFill>
                  <a:srgbClr val="AAAAAA"/>
                </a:solidFill>
                <a:latin typeface="Segoe UI"/>
              </a:rPr>
              <a:t>О торговом сборе</a:t>
            </a:r>
          </a:p>
        </p:txBody>
      </p:sp>
      <p:sp>
        <p:nvSpPr>
          <p:cNvPr id="6" name="Прямоугольник 5"/>
          <p:cNvSpPr/>
          <p:nvPr/>
        </p:nvSpPr>
        <p:spPr>
          <a:xfrm>
            <a:off x="2289048" y="1228344"/>
            <a:ext cx="2560320" cy="359664"/>
          </a:xfrm>
          <a:prstGeom prst="rect">
            <a:avLst/>
          </a:prstGeom>
        </p:spPr>
        <p:txBody>
          <a:bodyPr lIns="0" tIns="0" rIns="0" bIns="0">
            <a:noAutofit/>
          </a:bodyPr>
          <a:lstStyle/>
          <a:p>
            <a:pPr indent="0" algn="ctr">
              <a:spcAft>
                <a:spcPts val="3150"/>
              </a:spcAft>
            </a:pPr>
            <a:r>
              <a:rPr lang="ru" sz="2900">
                <a:solidFill>
                  <a:srgbClr val="15A6AB"/>
                </a:solidFill>
                <a:latin typeface="Trebuchet MS"/>
              </a:rPr>
              <a:t>Вопрос - ответ</a:t>
            </a:r>
          </a:p>
        </p:txBody>
      </p:sp>
      <p:sp>
        <p:nvSpPr>
          <p:cNvPr id="7" name="Прямоугольник 6"/>
          <p:cNvSpPr/>
          <p:nvPr/>
        </p:nvSpPr>
        <p:spPr>
          <a:xfrm>
            <a:off x="2036064" y="2097024"/>
            <a:ext cx="4855464" cy="972312"/>
          </a:xfrm>
          <a:prstGeom prst="rect">
            <a:avLst/>
          </a:prstGeom>
        </p:spPr>
        <p:txBody>
          <a:bodyPr lIns="0" tIns="0" rIns="0" bIns="0">
            <a:noAutofit/>
          </a:bodyPr>
          <a:lstStyle/>
          <a:p>
            <a:pPr indent="0">
              <a:lnSpc>
                <a:spcPts val="2040"/>
              </a:lnSpc>
              <a:spcAft>
                <a:spcPts val="1260"/>
              </a:spcAft>
            </a:pPr>
            <a:r>
              <a:rPr lang="ru" sz="1450" b="1">
                <a:solidFill>
                  <a:srgbClr val="15A6AB"/>
                </a:solidFill>
                <a:latin typeface="Trebuchet MS"/>
              </a:rPr>
              <a:t>1.    </a:t>
            </a:r>
            <a:r>
              <a:rPr lang="ru" sz="1450" b="1">
                <a:solidFill>
                  <a:srgbClr val="535353"/>
                </a:solidFill>
                <a:latin typeface="Trebuchet MS"/>
              </a:rPr>
              <a:t>Я веду торговую деятельность в магазине, но при этом само помещение мне не принадлежит (помещение арендовано). Должен ли я уплачивать торговый сбор?</a:t>
            </a:r>
          </a:p>
        </p:txBody>
      </p:sp>
      <p:sp>
        <p:nvSpPr>
          <p:cNvPr id="8" name="Прямоугольник 7"/>
          <p:cNvSpPr/>
          <p:nvPr/>
        </p:nvSpPr>
        <p:spPr>
          <a:xfrm>
            <a:off x="633984" y="3380232"/>
            <a:ext cx="6257544" cy="1752600"/>
          </a:xfrm>
          <a:prstGeom prst="rect">
            <a:avLst/>
          </a:prstGeom>
        </p:spPr>
        <p:txBody>
          <a:bodyPr lIns="0" tIns="0" rIns="0" bIns="0">
            <a:noAutofit/>
          </a:bodyPr>
          <a:lstStyle/>
          <a:p>
            <a:pPr indent="0" algn="just">
              <a:lnSpc>
                <a:spcPts val="2016"/>
              </a:lnSpc>
              <a:spcAft>
                <a:spcPts val="1260"/>
              </a:spcAft>
            </a:pPr>
            <a:r>
              <a:rPr lang="ru" sz="1450" b="1" i="1">
                <a:solidFill>
                  <a:srgbClr val="535353"/>
                </a:solidFill>
                <a:latin typeface="Trebuchet MS"/>
              </a:rPr>
              <a:t>Да, должен. </a:t>
            </a:r>
            <a:r>
              <a:rPr lang="ru" sz="1450" i="1">
                <a:solidFill>
                  <a:srgbClr val="535353"/>
                </a:solidFill>
                <a:latin typeface="Trebuchet MS"/>
              </a:rPr>
              <a:t>Объектом обложения торговым сбором является использование объекта движимого или недвижимого имущества для торговли (вне зависимости от оснований использования таких объектов). Таким образом, торговый сбор должен уплачиваться теми, кто непосредственно торгует на объекте, т.е. плательщиками могут быть и собственники объектов недвижимости (если они торгуют на своем же объекте), и арендаторы.</a:t>
            </a:r>
          </a:p>
        </p:txBody>
      </p:sp>
      <p:sp>
        <p:nvSpPr>
          <p:cNvPr id="9" name="Прямоугольник 8"/>
          <p:cNvSpPr/>
          <p:nvPr/>
        </p:nvSpPr>
        <p:spPr>
          <a:xfrm>
            <a:off x="2036064" y="5443728"/>
            <a:ext cx="4840224" cy="975360"/>
          </a:xfrm>
          <a:prstGeom prst="rect">
            <a:avLst/>
          </a:prstGeom>
        </p:spPr>
        <p:txBody>
          <a:bodyPr lIns="0" tIns="0" rIns="0" bIns="0">
            <a:noAutofit/>
          </a:bodyPr>
          <a:lstStyle/>
          <a:p>
            <a:pPr indent="0">
              <a:lnSpc>
                <a:spcPts val="2016"/>
              </a:lnSpc>
              <a:spcAft>
                <a:spcPts val="1260"/>
              </a:spcAft>
            </a:pPr>
            <a:r>
              <a:rPr lang="ru" sz="1450" b="1">
                <a:solidFill>
                  <a:srgbClr val="15A6AB"/>
                </a:solidFill>
                <a:latin typeface="Trebuchet MS"/>
              </a:rPr>
              <a:t>2.    </a:t>
            </a:r>
            <a:r>
              <a:rPr lang="ru" sz="1450" b="1">
                <a:solidFill>
                  <a:srgbClr val="535353"/>
                </a:solidFill>
                <a:latin typeface="Trebuchet MS"/>
              </a:rPr>
              <a:t>Нужно ли уплачивать торговый сбор, если торговая деятельность ведется на объекте не постоянно (я арендую торговую точку для торговли только на несколько дней в месяц)?</a:t>
            </a:r>
          </a:p>
        </p:txBody>
      </p:sp>
      <p:sp>
        <p:nvSpPr>
          <p:cNvPr id="10" name="Прямоугольник 9"/>
          <p:cNvSpPr/>
          <p:nvPr/>
        </p:nvSpPr>
        <p:spPr>
          <a:xfrm>
            <a:off x="652272" y="6739128"/>
            <a:ext cx="6233160" cy="454152"/>
          </a:xfrm>
          <a:prstGeom prst="rect">
            <a:avLst/>
          </a:prstGeom>
        </p:spPr>
        <p:txBody>
          <a:bodyPr lIns="0" tIns="0" rIns="0" bIns="0">
            <a:noAutofit/>
          </a:bodyPr>
          <a:lstStyle/>
          <a:p>
            <a:pPr indent="0" algn="just">
              <a:lnSpc>
                <a:spcPts val="2040"/>
              </a:lnSpc>
              <a:spcAft>
                <a:spcPts val="1260"/>
              </a:spcAft>
            </a:pPr>
            <a:r>
              <a:rPr lang="ru" sz="1450" b="1" i="1">
                <a:solidFill>
                  <a:srgbClr val="535353"/>
                </a:solidFill>
                <a:latin typeface="Trebuchet MS"/>
              </a:rPr>
              <a:t>Нужно. </a:t>
            </a:r>
            <a:r>
              <a:rPr lang="ru" sz="1450" i="1">
                <a:solidFill>
                  <a:srgbClr val="535353"/>
                </a:solidFill>
                <a:latin typeface="Trebuchet MS"/>
              </a:rPr>
              <a:t>Торговый сбор уплачивается, если торговая деятельность велась на объекте хотя бы один раз в течение квартала.</a:t>
            </a:r>
          </a:p>
        </p:txBody>
      </p:sp>
      <p:sp>
        <p:nvSpPr>
          <p:cNvPr id="11" name="Прямоугольник 10"/>
          <p:cNvSpPr/>
          <p:nvPr/>
        </p:nvSpPr>
        <p:spPr>
          <a:xfrm>
            <a:off x="2039112" y="7510272"/>
            <a:ext cx="4852416" cy="969264"/>
          </a:xfrm>
          <a:prstGeom prst="rect">
            <a:avLst/>
          </a:prstGeom>
        </p:spPr>
        <p:txBody>
          <a:bodyPr lIns="0" tIns="0" rIns="0" bIns="0">
            <a:noAutofit/>
          </a:bodyPr>
          <a:lstStyle/>
          <a:p>
            <a:pPr indent="0">
              <a:lnSpc>
                <a:spcPts val="2016"/>
              </a:lnSpc>
              <a:spcAft>
                <a:spcPts val="1260"/>
              </a:spcAft>
            </a:pPr>
            <a:r>
              <a:rPr lang="ru" sz="1450" b="1">
                <a:solidFill>
                  <a:srgbClr val="15A6AB"/>
                </a:solidFill>
                <a:latin typeface="Trebuchet MS"/>
              </a:rPr>
              <a:t>3.    </a:t>
            </a:r>
            <a:r>
              <a:rPr lang="ru" sz="1450" b="1">
                <a:solidFill>
                  <a:srgbClr val="535353"/>
                </a:solidFill>
                <a:latin typeface="Trebuchet MS"/>
              </a:rPr>
              <a:t>Нужно ли уплачивать торговый сбор в случае, если торговля ведется через интернет-магазин, а доставка товара осуществляется со склада в Москве с помощью курьера или почтой?</a:t>
            </a:r>
          </a:p>
        </p:txBody>
      </p:sp>
      <p:sp>
        <p:nvSpPr>
          <p:cNvPr id="12" name="Прямоугольник 11"/>
          <p:cNvSpPr/>
          <p:nvPr/>
        </p:nvSpPr>
        <p:spPr>
          <a:xfrm>
            <a:off x="652272" y="8799576"/>
            <a:ext cx="6239256" cy="1234440"/>
          </a:xfrm>
          <a:prstGeom prst="rect">
            <a:avLst/>
          </a:prstGeom>
        </p:spPr>
        <p:txBody>
          <a:bodyPr lIns="0" tIns="0" rIns="0" bIns="0">
            <a:noAutofit/>
          </a:bodyPr>
          <a:lstStyle/>
          <a:p>
            <a:pPr indent="0" algn="just">
              <a:lnSpc>
                <a:spcPts val="2016"/>
              </a:lnSpc>
            </a:pPr>
            <a:r>
              <a:rPr lang="ru" sz="1450" b="1" i="1">
                <a:solidFill>
                  <a:srgbClr val="535353"/>
                </a:solidFill>
                <a:latin typeface="Trebuchet MS"/>
              </a:rPr>
              <a:t>Ненужно. </a:t>
            </a:r>
            <a:r>
              <a:rPr lang="ru" sz="1450" i="1">
                <a:solidFill>
                  <a:srgbClr val="535353"/>
                </a:solidFill>
                <a:latin typeface="Trebuchet MS"/>
              </a:rPr>
              <a:t>Торговый сбор применяется в отношении объектов движимого или недвижимого имущества, которые используются для торговли. В описанном случае таким объектом является склад (а сама доставка товара с помощью курьера или почты является услугой). Торговый сбор не применяется в отношении торговли путем отпуска со склада.</a:t>
            </a:r>
          </a:p>
        </p:txBody>
      </p:sp>
      <p:sp>
        <p:nvSpPr>
          <p:cNvPr id="13" name="Прямоугольник 12"/>
          <p:cNvSpPr/>
          <p:nvPr/>
        </p:nvSpPr>
        <p:spPr>
          <a:xfrm>
            <a:off x="45720" y="10283952"/>
            <a:ext cx="4785360" cy="384048"/>
          </a:xfrm>
          <a:prstGeom prst="rect">
            <a:avLst/>
          </a:prstGeom>
        </p:spPr>
        <p:txBody>
          <a:bodyPr lIns="0" tIns="0" rIns="0" bIns="0">
            <a:noAutofit/>
          </a:bodyPr>
          <a:lstStyle/>
          <a:p>
            <a:pPr marL="25400" indent="0">
              <a:lnSpc>
                <a:spcPts val="984"/>
              </a:lnSpc>
            </a:pPr>
            <a:r>
              <a:rPr lang="ru" sz="750">
                <a:latin typeface="Microsoft Sans Serif"/>
              </a:rPr>
              <a:t>Документ зарегистрирован № 02-191/5 от 01.07.2015.Сорокина Г.М. (Департамент торговли и услуг)</a:t>
            </a:r>
          </a:p>
          <a:p>
            <a:pPr marL="25400" indent="0">
              <a:lnSpc>
                <a:spcPts val="984"/>
              </a:lnSpc>
            </a:pPr>
            <a:r>
              <a:rPr lang="ru" sz="750">
                <a:latin typeface="Microsoft Sans Serif"/>
              </a:rPr>
              <a:t>Документ зарегистрирован № 14-09-4706/5 от 01.07.2015. (Префектура ЗелАО)</a:t>
            </a:r>
          </a:p>
          <a:p>
            <a:pPr marL="25400" indent="0">
              <a:lnSpc>
                <a:spcPts val="984"/>
              </a:lnSpc>
            </a:pPr>
            <a:r>
              <a:rPr lang="ru" sz="750">
                <a:latin typeface="Microsoft Sans Serif"/>
              </a:rPr>
              <a:t>Страница 4 из 22. Страница создана: 30.06.2015 09:53</a:t>
            </a:r>
          </a:p>
        </p:txBody>
      </p:sp>
      <p:sp>
        <p:nvSpPr>
          <p:cNvPr id="14" name="Прямоугольник 13"/>
          <p:cNvSpPr/>
          <p:nvPr/>
        </p:nvSpPr>
        <p:spPr>
          <a:xfrm>
            <a:off x="6858000" y="10332720"/>
            <a:ext cx="664464" cy="213360"/>
          </a:xfrm>
          <a:prstGeom prst="rect">
            <a:avLst/>
          </a:prstGeom>
        </p:spPr>
        <p:txBody>
          <a:bodyPr lIns="0" tIns="0" rIns="0" bIns="0">
            <a:noAutofit/>
          </a:bodyPr>
          <a:lstStyle/>
          <a:p>
            <a:pPr marL="25400" indent="0">
              <a:spcAft>
                <a:spcPts val="210"/>
              </a:spcAft>
            </a:pPr>
            <a:r>
              <a:rPr lang="ru" sz="550">
                <a:latin typeface="Segoe UI"/>
              </a:rPr>
              <a:t>ПРАВИТЕЛЬСТВО</a:t>
            </a:r>
          </a:p>
          <a:p>
            <a:pPr marL="25400" indent="0"/>
            <a:r>
              <a:rPr lang="ru" sz="650" b="1">
                <a:latin typeface="Segoe UI"/>
              </a:rPr>
              <a:t>МОСКВЫ</a:t>
            </a: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021080" y="4261104"/>
            <a:ext cx="521208" cy="499872"/>
          </a:xfrm>
          <a:prstGeom prst="rect">
            <a:avLst/>
          </a:prstGeom>
        </p:spPr>
      </p:pic>
      <p:pic>
        <p:nvPicPr>
          <p:cNvPr id="3" name="Рисунок 2"/>
          <p:cNvPicPr>
            <a:picLocks noChangeAspect="1"/>
          </p:cNvPicPr>
          <p:nvPr/>
        </p:nvPicPr>
        <p:blipFill>
          <a:blip r:embed="rId3"/>
          <a:stretch>
            <a:fillRect/>
          </a:stretch>
        </p:blipFill>
        <p:spPr>
          <a:xfrm>
            <a:off x="1124712" y="1072896"/>
            <a:ext cx="521208" cy="499872"/>
          </a:xfrm>
          <a:prstGeom prst="rect">
            <a:avLst/>
          </a:prstGeom>
        </p:spPr>
      </p:pic>
      <p:sp>
        <p:nvSpPr>
          <p:cNvPr id="4" name="Прямоугольник 3"/>
          <p:cNvSpPr/>
          <p:nvPr/>
        </p:nvSpPr>
        <p:spPr>
          <a:xfrm>
            <a:off x="633984" y="292608"/>
            <a:ext cx="204216" cy="192024"/>
          </a:xfrm>
          <a:prstGeom prst="rect">
            <a:avLst/>
          </a:prstGeom>
        </p:spPr>
        <p:txBody>
          <a:bodyPr lIns="0" tIns="0" rIns="0" bIns="0">
            <a:noAutofit/>
          </a:bodyPr>
          <a:lstStyle/>
          <a:p>
            <a:pPr marL="12700" indent="0"/>
            <a:r>
              <a:rPr lang="ru" sz="1250" b="1" spc="350">
                <a:solidFill>
                  <a:srgbClr val="89A4A4"/>
                </a:solidFill>
                <a:latin typeface="Trebuchet MS"/>
              </a:rPr>
              <a:t>41</a:t>
            </a:r>
          </a:p>
        </p:txBody>
      </p:sp>
      <p:sp>
        <p:nvSpPr>
          <p:cNvPr id="5" name="Прямоугольник 4"/>
          <p:cNvSpPr/>
          <p:nvPr/>
        </p:nvSpPr>
        <p:spPr>
          <a:xfrm>
            <a:off x="2252472" y="292608"/>
            <a:ext cx="1417320" cy="204216"/>
          </a:xfrm>
          <a:prstGeom prst="rect">
            <a:avLst/>
          </a:prstGeom>
        </p:spPr>
        <p:txBody>
          <a:bodyPr lIns="0" tIns="0" rIns="0" bIns="0">
            <a:noAutofit/>
          </a:bodyPr>
          <a:lstStyle/>
          <a:p>
            <a:pPr marL="12700" indent="0"/>
            <a:r>
              <a:rPr lang="ru" sz="1250">
                <a:solidFill>
                  <a:srgbClr val="AAAAAA"/>
                </a:solidFill>
                <a:latin typeface="Segoe UI"/>
              </a:rPr>
              <a:t>О торговом сборе</a:t>
            </a:r>
          </a:p>
        </p:txBody>
      </p:sp>
      <p:sp>
        <p:nvSpPr>
          <p:cNvPr id="6" name="Прямоугольник 5"/>
          <p:cNvSpPr/>
          <p:nvPr/>
        </p:nvSpPr>
        <p:spPr>
          <a:xfrm>
            <a:off x="2023872" y="1088136"/>
            <a:ext cx="4855464" cy="457200"/>
          </a:xfrm>
          <a:prstGeom prst="rect">
            <a:avLst/>
          </a:prstGeom>
        </p:spPr>
        <p:txBody>
          <a:bodyPr lIns="0" tIns="0" rIns="0" bIns="0">
            <a:noAutofit/>
          </a:bodyPr>
          <a:lstStyle/>
          <a:p>
            <a:pPr indent="-292100" algn="just">
              <a:lnSpc>
                <a:spcPts val="2040"/>
              </a:lnSpc>
              <a:spcAft>
                <a:spcPts val="1260"/>
              </a:spcAft>
            </a:pPr>
            <a:r>
              <a:rPr lang="ru" sz="1450" b="1">
                <a:solidFill>
                  <a:srgbClr val="15A6AB"/>
                </a:solidFill>
                <a:latin typeface="Trebuchet MS"/>
              </a:rPr>
              <a:t>4.    </a:t>
            </a:r>
            <a:r>
              <a:rPr lang="ru" sz="1450" b="1">
                <a:solidFill>
                  <a:srgbClr val="535353"/>
                </a:solidFill>
                <a:latin typeface="Trebuchet MS"/>
              </a:rPr>
              <a:t>Нужно ли уплачивать торговый сбор в случае, если мой вид деятельности - оказание бытовых услуг?</a:t>
            </a:r>
          </a:p>
        </p:txBody>
      </p:sp>
      <p:sp>
        <p:nvSpPr>
          <p:cNvPr id="7" name="Прямоугольник 6"/>
          <p:cNvSpPr/>
          <p:nvPr/>
        </p:nvSpPr>
        <p:spPr>
          <a:xfrm>
            <a:off x="652272" y="1859280"/>
            <a:ext cx="6230112" cy="2002536"/>
          </a:xfrm>
          <a:prstGeom prst="rect">
            <a:avLst/>
          </a:prstGeom>
        </p:spPr>
        <p:txBody>
          <a:bodyPr lIns="0" tIns="0" rIns="0" bIns="0">
            <a:noAutofit/>
          </a:bodyPr>
          <a:lstStyle/>
          <a:p>
            <a:pPr indent="0" algn="just">
              <a:lnSpc>
                <a:spcPts val="2040"/>
              </a:lnSpc>
              <a:spcAft>
                <a:spcPts val="1260"/>
              </a:spcAft>
            </a:pPr>
            <a:r>
              <a:rPr lang="ru" sz="1450" b="1" i="1">
                <a:solidFill>
                  <a:srgbClr val="535353"/>
                </a:solidFill>
                <a:latin typeface="Trebuchet MS"/>
              </a:rPr>
              <a:t>Не нужно. </a:t>
            </a:r>
            <a:r>
              <a:rPr lang="ru" sz="1450" i="1">
                <a:solidFill>
                  <a:srgbClr val="535353"/>
                </a:solidFill>
                <a:latin typeface="Trebuchet MS"/>
              </a:rPr>
              <a:t>Торговый сбор вводится в отношении торговли. Согласно определению, данному в Налоговом кодексе РФ, торговля </a:t>
            </a:r>
            <a:r>
              <a:rPr lang="ru" sz="1450" i="1">
                <a:solidFill>
                  <a:srgbClr val="676767"/>
                </a:solidFill>
                <a:latin typeface="Trebuchet MS"/>
              </a:rPr>
              <a:t>- </a:t>
            </a:r>
            <a:r>
              <a:rPr lang="ru" sz="1450" i="1">
                <a:solidFill>
                  <a:srgbClr val="535353"/>
                </a:solidFill>
                <a:latin typeface="Trebuchet MS"/>
              </a:rPr>
              <a:t>вид предпринимательской деятельности, связанный с розничной, мелкооптовой и оптовой куплей-продажей товаров, осуществляемый через объекты стационарной торговой сети, нестационарной торговой сети, а также через товарные склады. Оказание бытовых услуг (как и услуг общественного питания) не облагается торговым сбором.</a:t>
            </a:r>
          </a:p>
        </p:txBody>
      </p:sp>
      <p:sp>
        <p:nvSpPr>
          <p:cNvPr id="8" name="Прямоугольник 7"/>
          <p:cNvSpPr/>
          <p:nvPr/>
        </p:nvSpPr>
        <p:spPr>
          <a:xfrm>
            <a:off x="2036064" y="4184904"/>
            <a:ext cx="4849368" cy="713232"/>
          </a:xfrm>
          <a:prstGeom prst="rect">
            <a:avLst/>
          </a:prstGeom>
        </p:spPr>
        <p:txBody>
          <a:bodyPr lIns="0" tIns="0" rIns="0" bIns="0">
            <a:noAutofit/>
          </a:bodyPr>
          <a:lstStyle/>
          <a:p>
            <a:pPr indent="-292100" algn="just">
              <a:lnSpc>
                <a:spcPts val="2040"/>
              </a:lnSpc>
              <a:spcAft>
                <a:spcPts val="1260"/>
              </a:spcAft>
            </a:pPr>
            <a:r>
              <a:rPr lang="ru" sz="1450" b="1">
                <a:solidFill>
                  <a:srgbClr val="15A6AB"/>
                </a:solidFill>
                <a:latin typeface="Trebuchet MS"/>
              </a:rPr>
              <a:t>5.    </a:t>
            </a:r>
            <a:r>
              <a:rPr lang="ru" sz="1450" b="1">
                <a:solidFill>
                  <a:srgbClr val="535353"/>
                </a:solidFill>
                <a:latin typeface="Trebuchet MS"/>
              </a:rPr>
              <a:t>Я проживаю в Москве, но торговая деятельность ведется в другом субъекте РФ. Должен ли я уплачивать торговый сбор?</a:t>
            </a:r>
          </a:p>
        </p:txBody>
      </p:sp>
      <p:sp>
        <p:nvSpPr>
          <p:cNvPr id="9" name="Прямоугольник 8"/>
          <p:cNvSpPr/>
          <p:nvPr/>
        </p:nvSpPr>
        <p:spPr>
          <a:xfrm>
            <a:off x="646176" y="5215128"/>
            <a:ext cx="6233160" cy="1228344"/>
          </a:xfrm>
          <a:prstGeom prst="rect">
            <a:avLst/>
          </a:prstGeom>
        </p:spPr>
        <p:txBody>
          <a:bodyPr lIns="0" tIns="0" rIns="0" bIns="0">
            <a:noAutofit/>
          </a:bodyPr>
          <a:lstStyle/>
          <a:p>
            <a:pPr indent="0" algn="just">
              <a:lnSpc>
                <a:spcPts val="2016"/>
              </a:lnSpc>
              <a:spcAft>
                <a:spcPts val="1260"/>
              </a:spcAft>
            </a:pPr>
            <a:r>
              <a:rPr lang="ru" sz="1450" b="1" i="1">
                <a:solidFill>
                  <a:srgbClr val="535353"/>
                </a:solidFill>
                <a:latin typeface="Trebuchet MS"/>
              </a:rPr>
              <a:t>Нет</a:t>
            </a:r>
            <a:r>
              <a:rPr lang="ru" sz="1450">
                <a:solidFill>
                  <a:srgbClr val="535353"/>
                </a:solidFill>
                <a:latin typeface="Trebuchet MS"/>
              </a:rPr>
              <a:t>, </a:t>
            </a:r>
            <a:r>
              <a:rPr lang="ru" sz="1450" i="1">
                <a:solidFill>
                  <a:srgbClr val="535353"/>
                </a:solidFill>
                <a:latin typeface="Trebuchet MS"/>
              </a:rPr>
              <a:t>с 1 июля 2015 года торговый сбор установлен только на территории города Москвы. Соответственно, плательщиками торгового сбора являются организации и индивидуальные предприниматели, осуществляющие торговую деятельность только на территории города Москвы.</a:t>
            </a:r>
          </a:p>
        </p:txBody>
      </p:sp>
      <p:sp>
        <p:nvSpPr>
          <p:cNvPr id="10" name="Прямоугольник 9"/>
          <p:cNvSpPr/>
          <p:nvPr/>
        </p:nvSpPr>
        <p:spPr>
          <a:xfrm>
            <a:off x="2029968" y="6760464"/>
            <a:ext cx="4843272" cy="192024"/>
          </a:xfrm>
          <a:prstGeom prst="rect">
            <a:avLst/>
          </a:prstGeom>
        </p:spPr>
        <p:txBody>
          <a:bodyPr lIns="0" tIns="0" rIns="0" bIns="0">
            <a:noAutofit/>
          </a:bodyPr>
          <a:lstStyle/>
          <a:p>
            <a:pPr indent="0" algn="just">
              <a:lnSpc>
                <a:spcPts val="2040"/>
              </a:lnSpc>
            </a:pPr>
            <a:r>
              <a:rPr lang="ru" sz="1450" b="1">
                <a:solidFill>
                  <a:srgbClr val="15A6AB"/>
                </a:solidFill>
                <a:latin typeface="Trebuchet MS"/>
              </a:rPr>
              <a:t>6.    </a:t>
            </a:r>
            <a:r>
              <a:rPr lang="ru" sz="1450" b="1">
                <a:solidFill>
                  <a:srgbClr val="535353"/>
                </a:solidFill>
                <a:latin typeface="Trebuchet MS"/>
              </a:rPr>
              <a:t>Я зарегистрирован как налогоплательщик в Ка-</a:t>
            </a:r>
          </a:p>
        </p:txBody>
      </p:sp>
      <p:sp>
        <p:nvSpPr>
          <p:cNvPr id="11" name="Прямоугольник 10"/>
          <p:cNvSpPr/>
          <p:nvPr/>
        </p:nvSpPr>
        <p:spPr>
          <a:xfrm>
            <a:off x="1496568" y="6986016"/>
            <a:ext cx="5379720" cy="277368"/>
          </a:xfrm>
          <a:prstGeom prst="rect">
            <a:avLst/>
          </a:prstGeom>
        </p:spPr>
        <p:txBody>
          <a:bodyPr lIns="0" tIns="0" rIns="0" bIns="0">
            <a:noAutofit/>
          </a:bodyPr>
          <a:lstStyle/>
          <a:p>
            <a:pPr indent="0" algn="just">
              <a:lnSpc>
                <a:spcPts val="2040"/>
              </a:lnSpc>
            </a:pPr>
            <a:r>
              <a:rPr lang="ru" sz="1450" b="1">
                <a:solidFill>
                  <a:srgbClr val="535353"/>
                </a:solidFill>
                <a:latin typeface="Trebuchet MS"/>
              </a:rPr>
              <a:t>|    луге (моя организация зарегистрирована в Калу¬</a:t>
            </a:r>
          </a:p>
        </p:txBody>
      </p:sp>
      <p:sp>
        <p:nvSpPr>
          <p:cNvPr id="12" name="Прямоугольник 11"/>
          <p:cNvSpPr/>
          <p:nvPr/>
        </p:nvSpPr>
        <p:spPr>
          <a:xfrm>
            <a:off x="2276856" y="7275576"/>
            <a:ext cx="4614672" cy="457200"/>
          </a:xfrm>
          <a:prstGeom prst="rect">
            <a:avLst/>
          </a:prstGeom>
        </p:spPr>
        <p:txBody>
          <a:bodyPr lIns="0" tIns="0" rIns="0" bIns="0">
            <a:noAutofit/>
          </a:bodyPr>
          <a:lstStyle/>
          <a:p>
            <a:pPr indent="0" algn="just">
              <a:lnSpc>
                <a:spcPts val="2040"/>
              </a:lnSpc>
              <a:spcAft>
                <a:spcPts val="1260"/>
              </a:spcAft>
            </a:pPr>
            <a:r>
              <a:rPr lang="ru" sz="1450" b="1">
                <a:solidFill>
                  <a:srgbClr val="535353"/>
                </a:solidFill>
                <a:latin typeface="Trebuchet MS"/>
              </a:rPr>
              <a:t>ге), но торговая деятельность ведется в Москве. Должен ли я уплачивать торговый сбор?</a:t>
            </a:r>
          </a:p>
        </p:txBody>
      </p:sp>
      <p:sp>
        <p:nvSpPr>
          <p:cNvPr id="13" name="Прямоугольник 12"/>
          <p:cNvSpPr/>
          <p:nvPr/>
        </p:nvSpPr>
        <p:spPr>
          <a:xfrm>
            <a:off x="633984" y="8049768"/>
            <a:ext cx="6245352" cy="457200"/>
          </a:xfrm>
          <a:prstGeom prst="rect">
            <a:avLst/>
          </a:prstGeom>
        </p:spPr>
        <p:txBody>
          <a:bodyPr lIns="0" tIns="0" rIns="0" bIns="0">
            <a:noAutofit/>
          </a:bodyPr>
          <a:lstStyle/>
          <a:p>
            <a:pPr indent="0" algn="just">
              <a:lnSpc>
                <a:spcPts val="2040"/>
              </a:lnSpc>
            </a:pPr>
            <a:r>
              <a:rPr lang="ru" sz="1450" b="1" i="1">
                <a:solidFill>
                  <a:srgbClr val="535353"/>
                </a:solidFill>
                <a:latin typeface="Trebuchet MS"/>
              </a:rPr>
              <a:t>Да, </a:t>
            </a:r>
            <a:r>
              <a:rPr lang="ru" sz="1450" i="1">
                <a:solidFill>
                  <a:srgbClr val="535353"/>
                </a:solidFill>
                <a:latin typeface="Trebuchet MS"/>
              </a:rPr>
              <a:t>торговым сбором облагается использование объекта движимого или недвижимого имущества на территории города Москвы.</a:t>
            </a:r>
          </a:p>
        </p:txBody>
      </p:sp>
      <p:sp>
        <p:nvSpPr>
          <p:cNvPr id="14" name="Прямоугольник 13"/>
          <p:cNvSpPr/>
          <p:nvPr/>
        </p:nvSpPr>
        <p:spPr>
          <a:xfrm>
            <a:off x="45720" y="10283952"/>
            <a:ext cx="4785360" cy="384048"/>
          </a:xfrm>
          <a:prstGeom prst="rect">
            <a:avLst/>
          </a:prstGeom>
        </p:spPr>
        <p:txBody>
          <a:bodyPr lIns="0" tIns="0" rIns="0" bIns="0">
            <a:noAutofit/>
          </a:bodyPr>
          <a:lstStyle/>
          <a:p>
            <a:pPr marL="25400" indent="0">
              <a:lnSpc>
                <a:spcPts val="984"/>
              </a:lnSpc>
            </a:pPr>
            <a:r>
              <a:rPr lang="ru" sz="750">
                <a:latin typeface="Microsoft Sans Serif"/>
              </a:rPr>
              <a:t>Документ зарегистрирован № 02-191/5 от 01.07.2015.Сорокина Г.М. (Департамент торговли и услуг)</a:t>
            </a:r>
          </a:p>
          <a:p>
            <a:pPr marL="25400" indent="0">
              <a:lnSpc>
                <a:spcPts val="984"/>
              </a:lnSpc>
            </a:pPr>
            <a:r>
              <a:rPr lang="ru" sz="750">
                <a:latin typeface="Microsoft Sans Serif"/>
              </a:rPr>
              <a:t>Документ зарегистрирован № 14-09-4706/5 от 01.07.2015. (Префектура ЗелАО)</a:t>
            </a:r>
          </a:p>
          <a:p>
            <a:pPr marL="25400" indent="0">
              <a:lnSpc>
                <a:spcPts val="984"/>
              </a:lnSpc>
            </a:pPr>
            <a:r>
              <a:rPr lang="ru" sz="750">
                <a:latin typeface="Microsoft Sans Serif"/>
              </a:rPr>
              <a:t>Страница 5 из 22. Страница создана: 30.06.2015 09:53</a:t>
            </a:r>
          </a:p>
        </p:txBody>
      </p:sp>
      <p:sp>
        <p:nvSpPr>
          <p:cNvPr id="15" name="Прямоугольник 14"/>
          <p:cNvSpPr/>
          <p:nvPr/>
        </p:nvSpPr>
        <p:spPr>
          <a:xfrm>
            <a:off x="6858000" y="10332720"/>
            <a:ext cx="664464" cy="213360"/>
          </a:xfrm>
          <a:prstGeom prst="rect">
            <a:avLst/>
          </a:prstGeom>
        </p:spPr>
        <p:txBody>
          <a:bodyPr lIns="0" tIns="0" rIns="0" bIns="0">
            <a:noAutofit/>
          </a:bodyPr>
          <a:lstStyle/>
          <a:p>
            <a:pPr marL="25400" indent="0">
              <a:spcAft>
                <a:spcPts val="210"/>
              </a:spcAft>
            </a:pPr>
            <a:r>
              <a:rPr lang="ru" sz="550">
                <a:latin typeface="Segoe UI"/>
              </a:rPr>
              <a:t>ПРАВИТЕЛЬСТВО</a:t>
            </a:r>
          </a:p>
          <a:p>
            <a:pPr marL="25400" indent="0"/>
            <a:r>
              <a:rPr lang="ru" sz="650" b="1">
                <a:latin typeface="Segoe UI"/>
              </a:rPr>
              <a:t>МОСКВЫ</a:t>
            </a: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762000" y="749808"/>
            <a:ext cx="743712" cy="1328928"/>
          </a:xfrm>
          <a:prstGeom prst="rect">
            <a:avLst/>
          </a:prstGeom>
        </p:spPr>
      </p:pic>
      <p:pic>
        <p:nvPicPr>
          <p:cNvPr id="3" name="Рисунок 2"/>
          <p:cNvPicPr>
            <a:picLocks noChangeAspect="1"/>
          </p:cNvPicPr>
          <p:nvPr/>
        </p:nvPicPr>
        <p:blipFill>
          <a:blip r:embed="rId3"/>
          <a:stretch>
            <a:fillRect/>
          </a:stretch>
        </p:blipFill>
        <p:spPr>
          <a:xfrm>
            <a:off x="646176" y="4962144"/>
            <a:ext cx="1103376" cy="1298448"/>
          </a:xfrm>
          <a:prstGeom prst="rect">
            <a:avLst/>
          </a:prstGeom>
        </p:spPr>
      </p:pic>
      <p:pic>
        <p:nvPicPr>
          <p:cNvPr id="4" name="Рисунок 3"/>
          <p:cNvPicPr>
            <a:picLocks noChangeAspect="1"/>
          </p:cNvPicPr>
          <p:nvPr/>
        </p:nvPicPr>
        <p:blipFill>
          <a:blip r:embed="rId4"/>
          <a:stretch>
            <a:fillRect/>
          </a:stretch>
        </p:blipFill>
        <p:spPr>
          <a:xfrm>
            <a:off x="2261616" y="7766304"/>
            <a:ext cx="2414016" cy="2115312"/>
          </a:xfrm>
          <a:prstGeom prst="rect">
            <a:avLst/>
          </a:prstGeom>
        </p:spPr>
      </p:pic>
      <p:sp>
        <p:nvSpPr>
          <p:cNvPr id="5" name="Прямоугольник 4"/>
          <p:cNvSpPr/>
          <p:nvPr/>
        </p:nvSpPr>
        <p:spPr>
          <a:xfrm>
            <a:off x="2252472" y="292608"/>
            <a:ext cx="1417320" cy="204216"/>
          </a:xfrm>
          <a:prstGeom prst="rect">
            <a:avLst/>
          </a:prstGeom>
        </p:spPr>
        <p:txBody>
          <a:bodyPr lIns="0" tIns="0" rIns="0" bIns="0">
            <a:noAutofit/>
          </a:bodyPr>
          <a:lstStyle/>
          <a:p>
            <a:pPr marL="12700" indent="0"/>
            <a:r>
              <a:rPr lang="ru" sz="1250">
                <a:solidFill>
                  <a:srgbClr val="AAAAAA"/>
                </a:solidFill>
                <a:latin typeface="Segoe UI"/>
              </a:rPr>
              <a:t>О торговом сборе</a:t>
            </a:r>
          </a:p>
        </p:txBody>
      </p:sp>
      <p:sp>
        <p:nvSpPr>
          <p:cNvPr id="6" name="Прямоугольник 5"/>
          <p:cNvSpPr/>
          <p:nvPr/>
        </p:nvSpPr>
        <p:spPr>
          <a:xfrm>
            <a:off x="6711696" y="292608"/>
            <a:ext cx="192024" cy="192024"/>
          </a:xfrm>
          <a:prstGeom prst="rect">
            <a:avLst/>
          </a:prstGeom>
        </p:spPr>
        <p:txBody>
          <a:bodyPr lIns="0" tIns="0" rIns="0" bIns="0">
            <a:noAutofit/>
          </a:bodyPr>
          <a:lstStyle/>
          <a:p>
            <a:pPr marL="12700" indent="0"/>
            <a:r>
              <a:rPr lang="ru" sz="1250" spc="200">
                <a:solidFill>
                  <a:srgbClr val="89A4A4"/>
                </a:solidFill>
                <a:latin typeface="Trebuchet MS"/>
              </a:rPr>
              <a:t>15</a:t>
            </a:r>
          </a:p>
        </p:txBody>
      </p:sp>
      <p:sp>
        <p:nvSpPr>
          <p:cNvPr id="7" name="Прямоугольник 6"/>
          <p:cNvSpPr/>
          <p:nvPr/>
        </p:nvSpPr>
        <p:spPr>
          <a:xfrm>
            <a:off x="2258568" y="987552"/>
            <a:ext cx="3953256" cy="1712976"/>
          </a:xfrm>
          <a:prstGeom prst="rect">
            <a:avLst/>
          </a:prstGeom>
        </p:spPr>
        <p:txBody>
          <a:bodyPr lIns="0" tIns="0" rIns="0" bIns="0">
            <a:noAutofit/>
          </a:bodyPr>
          <a:lstStyle/>
          <a:p>
            <a:pPr marL="25400" marR="77724" indent="0">
              <a:lnSpc>
                <a:spcPts val="4224"/>
              </a:lnSpc>
            </a:pPr>
            <a:r>
              <a:rPr lang="ru" sz="4000">
                <a:solidFill>
                  <a:srgbClr val="99C534"/>
                </a:solidFill>
                <a:latin typeface="Trebuchet MS"/>
              </a:rPr>
              <a:t>Освобождаются от уплаты торгового сбора</a:t>
            </a:r>
          </a:p>
        </p:txBody>
      </p:sp>
      <p:sp>
        <p:nvSpPr>
          <p:cNvPr id="8" name="Прямоугольник 7"/>
          <p:cNvSpPr/>
          <p:nvPr/>
        </p:nvSpPr>
        <p:spPr>
          <a:xfrm>
            <a:off x="597408" y="3090672"/>
            <a:ext cx="1146048" cy="1011936"/>
          </a:xfrm>
          <a:prstGeom prst="rect">
            <a:avLst/>
          </a:prstGeom>
        </p:spPr>
        <p:txBody>
          <a:bodyPr lIns="0" tIns="0" rIns="0" bIns="0">
            <a:noAutofit/>
          </a:bodyPr>
          <a:lstStyle/>
          <a:p>
            <a:pPr marR="63500" indent="0">
              <a:lnSpc>
                <a:spcPts val="2016"/>
              </a:lnSpc>
            </a:pPr>
            <a:r>
              <a:rPr lang="ru" sz="1450" b="1">
                <a:solidFill>
                  <a:srgbClr val="99C534"/>
                </a:solidFill>
                <a:latin typeface="Trebuchet MS"/>
              </a:rPr>
              <a:t>От уплаты торгового сбора освобождаются:</a:t>
            </a:r>
          </a:p>
        </p:txBody>
      </p:sp>
      <p:sp>
        <p:nvSpPr>
          <p:cNvPr id="9" name="Прямоугольник 8"/>
          <p:cNvSpPr/>
          <p:nvPr/>
        </p:nvSpPr>
        <p:spPr>
          <a:xfrm>
            <a:off x="2511552" y="3090672"/>
            <a:ext cx="4319016" cy="3870960"/>
          </a:xfrm>
          <a:prstGeom prst="rect">
            <a:avLst/>
          </a:prstGeom>
        </p:spPr>
        <p:txBody>
          <a:bodyPr lIns="0" tIns="0" rIns="0" bIns="0">
            <a:noAutofit/>
          </a:bodyPr>
          <a:lstStyle/>
          <a:p>
            <a:pPr marL="12700" marR="339852" indent="0">
              <a:lnSpc>
                <a:spcPts val="2016"/>
              </a:lnSpc>
            </a:pPr>
            <a:r>
              <a:rPr lang="ru" sz="1450">
                <a:solidFill>
                  <a:srgbClr val="535353"/>
                </a:solidFill>
                <a:latin typeface="Trebuchet MS"/>
              </a:rPr>
              <a:t>лица, оказывающие бытовые услуги и осуществляющие при этом торговлю (при соблюдении определенных условий); религиозные организации; организации и индивидуальные предприниматели, которые осуществляют следующие виды торговли:</a:t>
            </a:r>
          </a:p>
          <a:p>
            <a:pPr marL="12700" indent="0" algn="just">
              <a:lnSpc>
                <a:spcPts val="2016"/>
              </a:lnSpc>
            </a:pPr>
            <a:r>
              <a:rPr lang="ru" sz="1450">
                <a:solidFill>
                  <a:srgbClr val="99C534"/>
                </a:solidFill>
                <a:latin typeface="Trebuchet MS"/>
              </a:rPr>
              <a:t>•    </a:t>
            </a:r>
            <a:r>
              <a:rPr lang="ru" sz="1450">
                <a:solidFill>
                  <a:srgbClr val="535353"/>
                </a:solidFill>
                <a:latin typeface="Trebuchet MS"/>
              </a:rPr>
              <a:t>торговлю через вендинговые автоматы;</a:t>
            </a:r>
          </a:p>
          <a:p>
            <a:pPr marL="266700" marR="454152" indent="-254000" algn="just">
              <a:lnSpc>
                <a:spcPts val="2016"/>
              </a:lnSpc>
            </a:pPr>
            <a:r>
              <a:rPr lang="ru" sz="1450">
                <a:solidFill>
                  <a:srgbClr val="99C534"/>
                </a:solidFill>
                <a:latin typeface="Trebuchet MS"/>
              </a:rPr>
              <a:t>•    </a:t>
            </a:r>
            <a:r>
              <a:rPr lang="ru" sz="1450">
                <a:solidFill>
                  <a:srgbClr val="535353"/>
                </a:solidFill>
                <a:latin typeface="Trebuchet MS"/>
              </a:rPr>
              <a:t>торговлю на ярмарках выходного дня, специализированных и региональных ярмарках;</a:t>
            </a:r>
          </a:p>
          <a:p>
            <a:pPr marL="266700" marR="47752" indent="-254000">
              <a:lnSpc>
                <a:spcPts val="2016"/>
              </a:lnSpc>
            </a:pPr>
            <a:r>
              <a:rPr lang="ru" sz="1450">
                <a:solidFill>
                  <a:srgbClr val="99C534"/>
                </a:solidFill>
                <a:latin typeface="Trebuchet MS"/>
              </a:rPr>
              <a:t>•    </a:t>
            </a:r>
            <a:r>
              <a:rPr lang="ru" sz="1450">
                <a:solidFill>
                  <a:srgbClr val="535353"/>
                </a:solidFill>
                <a:latin typeface="Trebuchet MS"/>
              </a:rPr>
              <a:t>торговлю на территории розничных рынков (торговый сбор уплачивают только управляющие компании розничных рынков);</a:t>
            </a:r>
          </a:p>
        </p:txBody>
      </p:sp>
      <p:sp>
        <p:nvSpPr>
          <p:cNvPr id="10" name="Прямоугольник 9"/>
          <p:cNvSpPr/>
          <p:nvPr/>
        </p:nvSpPr>
        <p:spPr>
          <a:xfrm>
            <a:off x="36576" y="10277856"/>
            <a:ext cx="4828032" cy="384048"/>
          </a:xfrm>
          <a:prstGeom prst="rect">
            <a:avLst/>
          </a:prstGeom>
        </p:spPr>
        <p:txBody>
          <a:bodyPr lIns="0" tIns="0" rIns="0" bIns="0">
            <a:noAutofit/>
          </a:bodyPr>
          <a:lstStyle/>
          <a:p>
            <a:pPr marL="25400" indent="0">
              <a:lnSpc>
                <a:spcPts val="984"/>
              </a:lnSpc>
            </a:pPr>
            <a:r>
              <a:rPr lang="ru" sz="750">
                <a:latin typeface="Microsoft Sans Serif"/>
              </a:rPr>
              <a:t>Документ зарегистрирован № 02-191/5 от 01.07.2015.Сорокина Г.М. (Департамент торговли и услуг)</a:t>
            </a:r>
          </a:p>
          <a:p>
            <a:pPr marL="25400" indent="0">
              <a:lnSpc>
                <a:spcPts val="984"/>
              </a:lnSpc>
            </a:pPr>
            <a:r>
              <a:rPr lang="ru" sz="750">
                <a:latin typeface="Microsoft Sans Serif"/>
              </a:rPr>
              <a:t>Документ зарегистрирован № 14-09-4706/5 от 01.07.2015. (Префектура ЗелАО)</a:t>
            </a:r>
          </a:p>
          <a:p>
            <a:pPr marL="25400" indent="0">
              <a:lnSpc>
                <a:spcPts val="984"/>
              </a:lnSpc>
            </a:pPr>
            <a:r>
              <a:rPr lang="ru" sz="750">
                <a:latin typeface="Microsoft Sans Serif"/>
              </a:rPr>
              <a:t>Страница 6 из 22. Страница создана: 30.06.2015 09:53</a:t>
            </a:r>
          </a:p>
        </p:txBody>
      </p:sp>
      <p:sp>
        <p:nvSpPr>
          <p:cNvPr id="11" name="Прямоугольник 10"/>
          <p:cNvSpPr/>
          <p:nvPr/>
        </p:nvSpPr>
        <p:spPr>
          <a:xfrm>
            <a:off x="6858000" y="10332720"/>
            <a:ext cx="664464" cy="213360"/>
          </a:xfrm>
          <a:prstGeom prst="rect">
            <a:avLst/>
          </a:prstGeom>
        </p:spPr>
        <p:txBody>
          <a:bodyPr lIns="0" tIns="0" rIns="0" bIns="0">
            <a:noAutofit/>
          </a:bodyPr>
          <a:lstStyle/>
          <a:p>
            <a:pPr marL="25400" indent="0">
              <a:spcAft>
                <a:spcPts val="210"/>
              </a:spcAft>
            </a:pPr>
            <a:r>
              <a:rPr lang="ru" sz="550">
                <a:latin typeface="Segoe UI"/>
              </a:rPr>
              <a:t>ПРАВИТЕЛЬСТВО</a:t>
            </a:r>
          </a:p>
          <a:p>
            <a:pPr marL="25400" indent="0"/>
            <a:r>
              <a:rPr lang="ru" sz="650" b="1">
                <a:latin typeface="Segoe UI"/>
              </a:rPr>
              <a:t>МОСКВЫ</a:t>
            </a: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124712" y="5163312"/>
            <a:ext cx="521208" cy="493776"/>
          </a:xfrm>
          <a:prstGeom prst="rect">
            <a:avLst/>
          </a:prstGeom>
        </p:spPr>
      </p:pic>
      <p:sp>
        <p:nvSpPr>
          <p:cNvPr id="3" name="Прямоугольник 2"/>
          <p:cNvSpPr/>
          <p:nvPr/>
        </p:nvSpPr>
        <p:spPr>
          <a:xfrm>
            <a:off x="640080" y="292608"/>
            <a:ext cx="198120" cy="192024"/>
          </a:xfrm>
          <a:prstGeom prst="rect">
            <a:avLst/>
          </a:prstGeom>
        </p:spPr>
        <p:txBody>
          <a:bodyPr lIns="0" tIns="0" rIns="0" bIns="0">
            <a:noAutofit/>
          </a:bodyPr>
          <a:lstStyle/>
          <a:p>
            <a:pPr marL="12700" indent="0"/>
            <a:r>
              <a:rPr lang="ru" sz="1150" b="1" spc="400">
                <a:solidFill>
                  <a:srgbClr val="89A4A4"/>
                </a:solidFill>
                <a:latin typeface="Trebuchet MS"/>
              </a:rPr>
              <a:t>61</a:t>
            </a:r>
          </a:p>
        </p:txBody>
      </p:sp>
      <p:sp>
        <p:nvSpPr>
          <p:cNvPr id="4" name="Прямоугольник 3"/>
          <p:cNvSpPr/>
          <p:nvPr/>
        </p:nvSpPr>
        <p:spPr>
          <a:xfrm>
            <a:off x="2252472" y="292608"/>
            <a:ext cx="1417320" cy="204216"/>
          </a:xfrm>
          <a:prstGeom prst="rect">
            <a:avLst/>
          </a:prstGeom>
        </p:spPr>
        <p:txBody>
          <a:bodyPr lIns="0" tIns="0" rIns="0" bIns="0">
            <a:noAutofit/>
          </a:bodyPr>
          <a:lstStyle/>
          <a:p>
            <a:pPr marL="12700" indent="0"/>
            <a:r>
              <a:rPr lang="ru" sz="1250">
                <a:solidFill>
                  <a:srgbClr val="AAAAAA"/>
                </a:solidFill>
                <a:latin typeface="Segoe UI"/>
              </a:rPr>
              <a:t>О торговом сборе</a:t>
            </a:r>
          </a:p>
        </p:txBody>
      </p:sp>
      <p:sp>
        <p:nvSpPr>
          <p:cNvPr id="5" name="Прямоугольник 4"/>
          <p:cNvSpPr/>
          <p:nvPr/>
        </p:nvSpPr>
        <p:spPr>
          <a:xfrm>
            <a:off x="2532888" y="1130808"/>
            <a:ext cx="3590544" cy="411480"/>
          </a:xfrm>
          <a:prstGeom prst="rect">
            <a:avLst/>
          </a:prstGeom>
        </p:spPr>
        <p:txBody>
          <a:bodyPr lIns="0" tIns="0" rIns="0" bIns="0">
            <a:noAutofit/>
          </a:bodyPr>
          <a:lstStyle/>
          <a:p>
            <a:pPr indent="-241300">
              <a:lnSpc>
                <a:spcPts val="2016"/>
              </a:lnSpc>
            </a:pPr>
            <a:r>
              <a:rPr lang="ru" sz="1450">
                <a:solidFill>
                  <a:srgbClr val="99C534"/>
                </a:solidFill>
                <a:latin typeface="Trebuchet MS"/>
              </a:rPr>
              <a:t>•    </a:t>
            </a:r>
            <a:r>
              <a:rPr lang="ru" sz="1450">
                <a:solidFill>
                  <a:srgbClr val="535353"/>
                </a:solidFill>
                <a:latin typeface="Trebuchet MS"/>
              </a:rPr>
              <a:t>торговлю на территории агропродовольственных кластеров;</a:t>
            </a:r>
          </a:p>
        </p:txBody>
      </p:sp>
      <p:sp>
        <p:nvSpPr>
          <p:cNvPr id="6" name="Прямоугольник 5"/>
          <p:cNvSpPr/>
          <p:nvPr/>
        </p:nvSpPr>
        <p:spPr>
          <a:xfrm>
            <a:off x="2532888" y="1648968"/>
            <a:ext cx="4041648" cy="670560"/>
          </a:xfrm>
          <a:prstGeom prst="rect">
            <a:avLst/>
          </a:prstGeom>
        </p:spPr>
        <p:txBody>
          <a:bodyPr lIns="0" tIns="0" rIns="0" bIns="0">
            <a:noAutofit/>
          </a:bodyPr>
          <a:lstStyle/>
          <a:p>
            <a:pPr indent="-241300">
              <a:lnSpc>
                <a:spcPts val="2016"/>
              </a:lnSpc>
            </a:pPr>
            <a:r>
              <a:rPr lang="ru" sz="1450">
                <a:solidFill>
                  <a:srgbClr val="99C534"/>
                </a:solidFill>
                <a:latin typeface="Trebuchet MS"/>
              </a:rPr>
              <a:t>•    </a:t>
            </a:r>
            <a:r>
              <a:rPr lang="ru" sz="1450">
                <a:solidFill>
                  <a:srgbClr val="535353"/>
                </a:solidFill>
                <a:latin typeface="Trebuchet MS"/>
              </a:rPr>
              <a:t>торговлю в кинотеатрах,театрах, музеях (если доля дохода от продажи билетов составляет не менее 50%);</a:t>
            </a:r>
          </a:p>
        </p:txBody>
      </p:sp>
      <p:sp>
        <p:nvSpPr>
          <p:cNvPr id="7" name="Прямоугольник 6"/>
          <p:cNvSpPr/>
          <p:nvPr/>
        </p:nvSpPr>
        <p:spPr>
          <a:xfrm>
            <a:off x="2532888" y="2423160"/>
            <a:ext cx="4242816" cy="399288"/>
          </a:xfrm>
          <a:prstGeom prst="rect">
            <a:avLst/>
          </a:prstGeom>
        </p:spPr>
        <p:txBody>
          <a:bodyPr lIns="0" tIns="0" rIns="0" bIns="0">
            <a:noAutofit/>
          </a:bodyPr>
          <a:lstStyle/>
          <a:p>
            <a:pPr indent="-241300">
              <a:lnSpc>
                <a:spcPts val="2016"/>
              </a:lnSpc>
            </a:pPr>
            <a:r>
              <a:rPr lang="ru" sz="1450">
                <a:solidFill>
                  <a:srgbClr val="99C534"/>
                </a:solidFill>
                <a:latin typeface="Trebuchet MS"/>
              </a:rPr>
              <a:t>•    </a:t>
            </a:r>
            <a:r>
              <a:rPr lang="ru" sz="1450">
                <a:solidFill>
                  <a:srgbClr val="535353"/>
                </a:solidFill>
                <a:latin typeface="Trebuchet MS"/>
              </a:rPr>
              <a:t>торговлю через нестационарные торговые объекты со специализацией «Печать»;</a:t>
            </a:r>
          </a:p>
        </p:txBody>
      </p:sp>
      <p:sp>
        <p:nvSpPr>
          <p:cNvPr id="8" name="Прямоугольник 7"/>
          <p:cNvSpPr/>
          <p:nvPr/>
        </p:nvSpPr>
        <p:spPr>
          <a:xfrm>
            <a:off x="2532888" y="2941320"/>
            <a:ext cx="4108704" cy="929640"/>
          </a:xfrm>
          <a:prstGeom prst="rect">
            <a:avLst/>
          </a:prstGeom>
        </p:spPr>
        <p:txBody>
          <a:bodyPr lIns="0" tIns="0" rIns="0" bIns="0">
            <a:noAutofit/>
          </a:bodyPr>
          <a:lstStyle/>
          <a:p>
            <a:pPr indent="-241300">
              <a:lnSpc>
                <a:spcPts val="2016"/>
              </a:lnSpc>
              <a:spcAft>
                <a:spcPts val="3360"/>
              </a:spcAft>
            </a:pPr>
            <a:r>
              <a:rPr lang="ru" sz="1450">
                <a:solidFill>
                  <a:srgbClr val="99C534"/>
                </a:solidFill>
                <a:latin typeface="Trebuchet MS"/>
              </a:rPr>
              <a:t>•    </a:t>
            </a:r>
            <a:r>
              <a:rPr lang="ru" sz="1450">
                <a:solidFill>
                  <a:srgbClr val="535353"/>
                </a:solidFill>
                <a:latin typeface="Trebuchet MS"/>
              </a:rPr>
              <a:t>разносную торговлю в помещениях, находящихся в оперативном управлении автономных, бюджетных и казенных учреждений.</a:t>
            </a:r>
          </a:p>
        </p:txBody>
      </p:sp>
      <p:sp>
        <p:nvSpPr>
          <p:cNvPr id="9" name="Прямоугольник 8"/>
          <p:cNvSpPr/>
          <p:nvPr/>
        </p:nvSpPr>
        <p:spPr>
          <a:xfrm>
            <a:off x="2289048" y="4453128"/>
            <a:ext cx="2560320" cy="359664"/>
          </a:xfrm>
          <a:prstGeom prst="rect">
            <a:avLst/>
          </a:prstGeom>
        </p:spPr>
        <p:txBody>
          <a:bodyPr lIns="0" tIns="0" rIns="0" bIns="0">
            <a:noAutofit/>
          </a:bodyPr>
          <a:lstStyle/>
          <a:p>
            <a:pPr indent="0" algn="ctr">
              <a:spcAft>
                <a:spcPts val="2100"/>
              </a:spcAft>
            </a:pPr>
            <a:r>
              <a:rPr lang="ru" sz="2900">
                <a:solidFill>
                  <a:srgbClr val="99C534"/>
                </a:solidFill>
                <a:latin typeface="Trebuchet MS"/>
              </a:rPr>
              <a:t>Вопрос - ответ</a:t>
            </a:r>
          </a:p>
        </p:txBody>
      </p:sp>
      <p:sp>
        <p:nvSpPr>
          <p:cNvPr id="10" name="Прямоугольник 9"/>
          <p:cNvSpPr/>
          <p:nvPr/>
        </p:nvSpPr>
        <p:spPr>
          <a:xfrm>
            <a:off x="1969008" y="5157216"/>
            <a:ext cx="4907280" cy="451104"/>
          </a:xfrm>
          <a:prstGeom prst="rect">
            <a:avLst/>
          </a:prstGeom>
        </p:spPr>
        <p:txBody>
          <a:bodyPr lIns="0" tIns="0" rIns="0" bIns="0">
            <a:noAutofit/>
          </a:bodyPr>
          <a:lstStyle/>
          <a:p>
            <a:pPr indent="-368300">
              <a:lnSpc>
                <a:spcPts val="2040"/>
              </a:lnSpc>
              <a:spcAft>
                <a:spcPts val="1260"/>
              </a:spcAft>
            </a:pPr>
            <a:r>
              <a:rPr lang="ru" sz="1450" b="1">
                <a:solidFill>
                  <a:srgbClr val="99C534"/>
                </a:solidFill>
                <a:latin typeface="Trebuchet MS"/>
              </a:rPr>
              <a:t>1. </a:t>
            </a:r>
            <a:r>
              <a:rPr lang="ru" sz="1450" b="1">
                <a:solidFill>
                  <a:srgbClr val="535353"/>
                </a:solidFill>
                <a:latin typeface="Trebuchet MS"/>
              </a:rPr>
              <a:t>Я торгую на розничном рынке. Должен ли я уплачивать торговый сбор?</a:t>
            </a:r>
          </a:p>
        </p:txBody>
      </p:sp>
      <p:sp>
        <p:nvSpPr>
          <p:cNvPr id="11" name="Прямоугольник 10"/>
          <p:cNvSpPr/>
          <p:nvPr/>
        </p:nvSpPr>
        <p:spPr>
          <a:xfrm>
            <a:off x="646176" y="5925312"/>
            <a:ext cx="6245352" cy="2261616"/>
          </a:xfrm>
          <a:prstGeom prst="rect">
            <a:avLst/>
          </a:prstGeom>
        </p:spPr>
        <p:txBody>
          <a:bodyPr lIns="0" tIns="0" rIns="0" bIns="0">
            <a:noAutofit/>
          </a:bodyPr>
          <a:lstStyle/>
          <a:p>
            <a:pPr indent="0" algn="just">
              <a:lnSpc>
                <a:spcPts val="2016"/>
              </a:lnSpc>
              <a:spcAft>
                <a:spcPts val="11340"/>
              </a:spcAft>
            </a:pPr>
            <a:r>
              <a:rPr lang="ru" sz="1450" b="1" i="1">
                <a:solidFill>
                  <a:srgbClr val="535353"/>
                </a:solidFill>
                <a:latin typeface="Trebuchet MS"/>
              </a:rPr>
              <a:t>Не должен. </a:t>
            </a:r>
            <a:r>
              <a:rPr lang="ru" sz="1450" i="1">
                <a:solidFill>
                  <a:srgbClr val="535353"/>
                </a:solidFill>
                <a:latin typeface="Trebuchet MS"/>
              </a:rPr>
              <a:t>Организация розничных рынков и торговля на этом рынке - два разных вида предпринимательской деятельности. Торговый сбор в отношении деятельности по организации розничных рынков платят только управляющие компании розничных рынков. Что касается тех, кто непосредственно торгует на розничных рынках, то Законом города Москвы «О торговом сборе» для них установлена льгота: торговля через стационарные или нестационарные торговые объекты на розничных рынках не облагается торговым сбором.</a:t>
            </a:r>
          </a:p>
        </p:txBody>
      </p:sp>
      <p:graphicFrame>
        <p:nvGraphicFramePr>
          <p:cNvPr id="12" name="Таблица 11"/>
          <p:cNvGraphicFramePr>
            <a:graphicFrameLocks noGrp="1"/>
          </p:cNvGraphicFramePr>
          <p:nvPr/>
        </p:nvGraphicFramePr>
        <p:xfrm>
          <a:off x="0" y="10244328"/>
          <a:ext cx="7555992" cy="423672"/>
        </p:xfrm>
        <a:graphic>
          <a:graphicData uri="http://schemas.openxmlformats.org/drawingml/2006/table">
            <a:tbl>
              <a:tblPr/>
              <a:tblGrid>
                <a:gridCol w="5114544"/>
                <a:gridCol w="2441448"/>
              </a:tblGrid>
              <a:tr h="170688">
                <a:tc>
                  <a:txBody>
                    <a:bodyPr/>
                    <a:lstStyle/>
                    <a:p>
                      <a:pPr marL="63500" indent="0"/>
                      <a:r>
                        <a:rPr lang="ru" sz="750">
                          <a:latin typeface="Trebuchet MS"/>
                        </a:rPr>
                        <a:t>Документ зарегистрирован № 02-191/5 от 01.07.2015.Сорокина Г.М. (Департамент торговли и услуг)</a:t>
                      </a:r>
                    </a:p>
                  </a:txBody>
                  <a:tcPr marL="0" marR="0" marT="0" marB="0"/>
                </a:tc>
                <a:tc>
                  <a:txBody>
                    <a:bodyPr/>
                    <a:lstStyle/>
                    <a:p>
                      <a:pPr marR="50800" indent="0" algn="r"/>
                      <a:r>
                        <a:rPr lang="ru" sz="550">
                          <a:solidFill>
                            <a:srgbClr val="AF0531"/>
                          </a:solidFill>
                          <a:latin typeface="Trebuchet MS"/>
                        </a:rPr>
                        <a:t>БГЯ </a:t>
                      </a:r>
                      <a:r>
                        <a:rPr lang="ru" sz="550">
                          <a:latin typeface="Trebuchet MS"/>
                        </a:rPr>
                        <a:t>ПРАВИТЕЛЬСТВО</a:t>
                      </a:r>
                    </a:p>
                  </a:txBody>
                  <a:tcPr marL="0" marR="0" marT="0" marB="0"/>
                </a:tc>
              </a:tr>
              <a:tr h="124968">
                <a:tc>
                  <a:txBody>
                    <a:bodyPr/>
                    <a:lstStyle/>
                    <a:p>
                      <a:pPr marL="63500" indent="0"/>
                      <a:r>
                        <a:rPr lang="ru" sz="750">
                          <a:latin typeface="Trebuchet MS"/>
                        </a:rPr>
                        <a:t>Документ зарегистрирован № 14-09-4706/5 от 01.07.2015. (Префектура ЗелАО)</a:t>
                      </a:r>
                    </a:p>
                  </a:txBody>
                  <a:tcPr marL="0" marR="0" marT="0" marB="0"/>
                </a:tc>
                <a:tc>
                  <a:txBody>
                    <a:bodyPr/>
                    <a:lstStyle/>
                    <a:p>
                      <a:pPr marL="1765300" indent="0"/>
                      <a:r>
                        <a:rPr lang="ru" sz="750">
                          <a:latin typeface="Trebuchet MS"/>
                        </a:rPr>
                        <a:t>МОСКВЫ</a:t>
                      </a:r>
                    </a:p>
                  </a:txBody>
                  <a:tcPr marL="0" marR="0" marT="0" marB="0"/>
                </a:tc>
              </a:tr>
              <a:tr h="128016">
                <a:tc>
                  <a:txBody>
                    <a:bodyPr/>
                    <a:lstStyle/>
                    <a:p>
                      <a:pPr marL="63500" indent="0"/>
                      <a:r>
                        <a:rPr lang="ru" sz="750">
                          <a:latin typeface="Trebuchet MS"/>
                        </a:rPr>
                        <a:t>Страница 7 из 22. Страница создана: 30.06.2015 09:53</a:t>
                      </a:r>
                    </a:p>
                  </a:txBody>
                  <a:tcPr marL="0" marR="0" marT="0" marB="0"/>
                </a:tc>
                <a:tc>
                  <a:txBody>
                    <a:bodyPr/>
                    <a:lstStyle/>
                    <a:p>
                      <a:endParaRPr sz="700"/>
                    </a:p>
                  </a:txBody>
                  <a:tcPr marL="0" marR="0" marT="0" marB="0"/>
                </a:tc>
              </a:tr>
            </a:tbl>
          </a:graphicData>
        </a:graphic>
      </p:graphicFrame>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816864" y="786384"/>
            <a:ext cx="707136" cy="1316736"/>
          </a:xfrm>
          <a:prstGeom prst="rect">
            <a:avLst/>
          </a:prstGeom>
        </p:spPr>
      </p:pic>
      <p:pic>
        <p:nvPicPr>
          <p:cNvPr id="3" name="Рисунок 2"/>
          <p:cNvPicPr>
            <a:picLocks noChangeAspect="1"/>
          </p:cNvPicPr>
          <p:nvPr/>
        </p:nvPicPr>
        <p:blipFill>
          <a:blip r:embed="rId3"/>
          <a:stretch>
            <a:fillRect/>
          </a:stretch>
        </p:blipFill>
        <p:spPr>
          <a:xfrm>
            <a:off x="646176" y="3468624"/>
            <a:ext cx="1395984" cy="926592"/>
          </a:xfrm>
          <a:prstGeom prst="rect">
            <a:avLst/>
          </a:prstGeom>
        </p:spPr>
      </p:pic>
      <p:pic>
        <p:nvPicPr>
          <p:cNvPr id="4" name="Рисунок 3"/>
          <p:cNvPicPr>
            <a:picLocks noChangeAspect="1"/>
          </p:cNvPicPr>
          <p:nvPr/>
        </p:nvPicPr>
        <p:blipFill>
          <a:blip r:embed="rId4"/>
          <a:stretch>
            <a:fillRect/>
          </a:stretch>
        </p:blipFill>
        <p:spPr>
          <a:xfrm>
            <a:off x="646176" y="4712208"/>
            <a:ext cx="1395984" cy="1408176"/>
          </a:xfrm>
          <a:prstGeom prst="rect">
            <a:avLst/>
          </a:prstGeom>
        </p:spPr>
      </p:pic>
      <p:sp>
        <p:nvSpPr>
          <p:cNvPr id="5" name="Прямоугольник 4"/>
          <p:cNvSpPr/>
          <p:nvPr/>
        </p:nvSpPr>
        <p:spPr>
          <a:xfrm>
            <a:off x="2252472" y="292608"/>
            <a:ext cx="1417320" cy="204216"/>
          </a:xfrm>
          <a:prstGeom prst="rect">
            <a:avLst/>
          </a:prstGeom>
        </p:spPr>
        <p:txBody>
          <a:bodyPr lIns="0" tIns="0" rIns="0" bIns="0">
            <a:noAutofit/>
          </a:bodyPr>
          <a:lstStyle/>
          <a:p>
            <a:pPr marL="12700" indent="0"/>
            <a:r>
              <a:rPr lang="ru" sz="1250">
                <a:solidFill>
                  <a:srgbClr val="AAAAAA"/>
                </a:solidFill>
                <a:latin typeface="Segoe UI"/>
              </a:rPr>
              <a:t>О торговом сборе</a:t>
            </a:r>
          </a:p>
        </p:txBody>
      </p:sp>
      <p:sp>
        <p:nvSpPr>
          <p:cNvPr id="6" name="Прямоугольник 5"/>
          <p:cNvSpPr/>
          <p:nvPr/>
        </p:nvSpPr>
        <p:spPr>
          <a:xfrm>
            <a:off x="6717792" y="292608"/>
            <a:ext cx="198120" cy="192024"/>
          </a:xfrm>
          <a:prstGeom prst="rect">
            <a:avLst/>
          </a:prstGeom>
        </p:spPr>
        <p:txBody>
          <a:bodyPr lIns="0" tIns="0" rIns="0" bIns="0">
            <a:noAutofit/>
          </a:bodyPr>
          <a:lstStyle/>
          <a:p>
            <a:pPr marL="25400" indent="0"/>
            <a:r>
              <a:rPr lang="ru" sz="1200" spc="200">
                <a:solidFill>
                  <a:srgbClr val="7CB2B6"/>
                </a:solidFill>
                <a:latin typeface="Trebuchet MS"/>
              </a:rPr>
              <a:t>17</a:t>
            </a:r>
          </a:p>
        </p:txBody>
      </p:sp>
      <p:sp>
        <p:nvSpPr>
          <p:cNvPr id="7" name="Прямоугольник 6"/>
          <p:cNvSpPr/>
          <p:nvPr/>
        </p:nvSpPr>
        <p:spPr>
          <a:xfrm>
            <a:off x="2237232" y="1005840"/>
            <a:ext cx="2560320" cy="1127760"/>
          </a:xfrm>
          <a:prstGeom prst="rect">
            <a:avLst/>
          </a:prstGeom>
        </p:spPr>
        <p:txBody>
          <a:bodyPr lIns="0" tIns="0" rIns="0" bIns="0">
            <a:noAutofit/>
          </a:bodyPr>
          <a:lstStyle/>
          <a:p>
            <a:pPr indent="0" algn="just">
              <a:lnSpc>
                <a:spcPts val="4368"/>
              </a:lnSpc>
              <a:spcAft>
                <a:spcPts val="1470"/>
              </a:spcAft>
            </a:pPr>
            <a:r>
              <a:rPr lang="ru" sz="4000">
                <a:solidFill>
                  <a:srgbClr val="A91927"/>
                </a:solidFill>
                <a:latin typeface="Trebuchet MS"/>
              </a:rPr>
              <a:t>Что нужно сделать?</a:t>
            </a:r>
          </a:p>
        </p:txBody>
      </p:sp>
      <p:sp>
        <p:nvSpPr>
          <p:cNvPr id="8" name="Прямоугольник 7"/>
          <p:cNvSpPr/>
          <p:nvPr/>
        </p:nvSpPr>
        <p:spPr>
          <a:xfrm>
            <a:off x="646176" y="2743200"/>
            <a:ext cx="6227064" cy="454152"/>
          </a:xfrm>
          <a:prstGeom prst="rect">
            <a:avLst/>
          </a:prstGeom>
        </p:spPr>
        <p:txBody>
          <a:bodyPr lIns="0" tIns="0" rIns="0" bIns="0">
            <a:noAutofit/>
          </a:bodyPr>
          <a:lstStyle/>
          <a:p>
            <a:pPr indent="0" algn="just">
              <a:lnSpc>
                <a:spcPts val="2040"/>
              </a:lnSpc>
              <a:spcAft>
                <a:spcPts val="210"/>
              </a:spcAft>
            </a:pPr>
            <a:r>
              <a:rPr lang="ru" sz="1450" b="1">
                <a:solidFill>
                  <a:srgbClr val="95283A"/>
                </a:solidFill>
                <a:latin typeface="Trebuchet MS"/>
              </a:rPr>
              <a:t>ШАГ 1. </a:t>
            </a:r>
            <a:r>
              <a:rPr lang="ru" sz="1450">
                <a:solidFill>
                  <a:srgbClr val="95283A"/>
                </a:solidFill>
                <a:latin typeface="Trebuchet MS"/>
              </a:rPr>
              <a:t>Подать в налоговую инспекцию уведомление плательщика торгового сбора.</a:t>
            </a:r>
          </a:p>
        </p:txBody>
      </p:sp>
      <p:sp>
        <p:nvSpPr>
          <p:cNvPr id="9" name="Прямоугольник 8"/>
          <p:cNvSpPr/>
          <p:nvPr/>
        </p:nvSpPr>
        <p:spPr>
          <a:xfrm>
            <a:off x="2270760" y="3325368"/>
            <a:ext cx="4605528" cy="1228344"/>
          </a:xfrm>
          <a:prstGeom prst="rect">
            <a:avLst/>
          </a:prstGeom>
        </p:spPr>
        <p:txBody>
          <a:bodyPr lIns="0" tIns="0" rIns="0" bIns="0">
            <a:noAutofit/>
          </a:bodyPr>
          <a:lstStyle/>
          <a:p>
            <a:pPr indent="0" algn="just">
              <a:lnSpc>
                <a:spcPts val="2040"/>
              </a:lnSpc>
            </a:pPr>
            <a:r>
              <a:rPr lang="ru" sz="1450">
                <a:solidFill>
                  <a:srgbClr val="535353"/>
                </a:solidFill>
                <a:latin typeface="Trebuchet MS"/>
              </a:rPr>
              <a:t>После 1 июля 2015 года все плательщики торгового сбора обязаны в течение 5 рабочих дней со дня начала ведения торговли направить в налоговую инспекцию уведомление плательщика торгового сбора.</a:t>
            </a:r>
          </a:p>
        </p:txBody>
      </p:sp>
      <p:sp>
        <p:nvSpPr>
          <p:cNvPr id="10" name="Прямоугольник 9"/>
          <p:cNvSpPr/>
          <p:nvPr/>
        </p:nvSpPr>
        <p:spPr>
          <a:xfrm>
            <a:off x="2258568" y="4617720"/>
            <a:ext cx="4632960" cy="2526792"/>
          </a:xfrm>
          <a:prstGeom prst="rect">
            <a:avLst/>
          </a:prstGeom>
        </p:spPr>
        <p:txBody>
          <a:bodyPr lIns="0" tIns="0" rIns="0" bIns="0">
            <a:noAutofit/>
          </a:bodyPr>
          <a:lstStyle/>
          <a:p>
            <a:pPr indent="0" algn="just">
              <a:lnSpc>
                <a:spcPts val="2016"/>
              </a:lnSpc>
              <a:spcAft>
                <a:spcPts val="2730"/>
              </a:spcAft>
            </a:pPr>
            <a:r>
              <a:rPr lang="ru" sz="1450">
                <a:solidFill>
                  <a:srgbClr val="535353"/>
                </a:solidFill>
                <a:latin typeface="Trebuchet MS"/>
              </a:rPr>
              <a:t>Уведомление можно подать в бумажном или электронном виде. Форму документа можно скачать на сайте Департамента экономической политики и развития города Москвы в разделе «Налоговая политика» </a:t>
            </a:r>
            <a:r>
              <a:rPr lang="en-US" sz="1450" u="sng">
                <a:solidFill>
                  <a:srgbClr val="95283A"/>
                </a:solidFill>
                <a:latin typeface="Trebuchet MS"/>
                <a:hlinkClick r:id="rId5"/>
              </a:rPr>
              <a:t>www.depr.mos.ru</a:t>
            </a:r>
            <a:r>
              <a:rPr lang="en-US" sz="1450" u="sng">
                <a:solidFill>
                  <a:srgbClr val="95283A"/>
                </a:solidFill>
                <a:latin typeface="Trebuchet MS"/>
              </a:rPr>
              <a:t>.</a:t>
            </a:r>
            <a:r>
              <a:rPr lang="en-US" sz="1450">
                <a:solidFill>
                  <a:srgbClr val="95283A"/>
                </a:solidFill>
                <a:latin typeface="Trebuchet MS"/>
              </a:rPr>
              <a:t> </a:t>
            </a:r>
            <a:r>
              <a:rPr lang="ru" sz="1450">
                <a:solidFill>
                  <a:srgbClr val="535353"/>
                </a:solidFill>
                <a:latin typeface="Trebuchet MS"/>
              </a:rPr>
              <a:t>или на сайте ФНС России в разделе «Торговый сбор» </a:t>
            </a:r>
            <a:r>
              <a:rPr lang="en-US" sz="1450" u="sng">
                <a:solidFill>
                  <a:srgbClr val="95283A"/>
                </a:solidFill>
                <a:latin typeface="Trebuchet MS"/>
                <a:hlinkClick r:id="rId6"/>
              </a:rPr>
              <a:t>www.nalog.ru</a:t>
            </a:r>
            <a:r>
              <a:rPr lang="en-US" sz="1450" u="sng">
                <a:solidFill>
                  <a:srgbClr val="95283A"/>
                </a:solidFill>
                <a:latin typeface="Trebuchet MS"/>
              </a:rPr>
              <a:t>.</a:t>
            </a:r>
            <a:r>
              <a:rPr lang="en-US" sz="1450">
                <a:solidFill>
                  <a:srgbClr val="95283A"/>
                </a:solidFill>
                <a:latin typeface="Trebuchet MS"/>
              </a:rPr>
              <a:t> </a:t>
            </a:r>
            <a:r>
              <a:rPr lang="ru" sz="1450">
                <a:solidFill>
                  <a:srgbClr val="535353"/>
                </a:solidFill>
                <a:latin typeface="Trebuchet MS"/>
              </a:rPr>
              <a:t>Налоговые органы для заполнения уведомления рекомендуют использовать программу «Налогоплательщик ЮЛ», доступную на сайте ФНС России </a:t>
            </a:r>
            <a:r>
              <a:rPr lang="en-US" sz="1450" u="sng">
                <a:solidFill>
                  <a:srgbClr val="95283A"/>
                </a:solidFill>
                <a:latin typeface="Trebuchet MS"/>
                <a:hlinkClick r:id="rId7"/>
              </a:rPr>
              <a:t>www.naLog.ru</a:t>
            </a:r>
            <a:r>
              <a:rPr lang="en-US" sz="1450" u="sng">
                <a:solidFill>
                  <a:srgbClr val="95283A"/>
                </a:solidFill>
                <a:latin typeface="Trebuchet MS"/>
              </a:rPr>
              <a:t>.</a:t>
            </a:r>
          </a:p>
        </p:txBody>
      </p:sp>
      <p:sp>
        <p:nvSpPr>
          <p:cNvPr id="11" name="Прямоугольник 10"/>
          <p:cNvSpPr/>
          <p:nvPr/>
        </p:nvSpPr>
        <p:spPr>
          <a:xfrm>
            <a:off x="658368" y="7744968"/>
            <a:ext cx="6214872" cy="460248"/>
          </a:xfrm>
          <a:prstGeom prst="rect">
            <a:avLst/>
          </a:prstGeom>
        </p:spPr>
        <p:txBody>
          <a:bodyPr lIns="0" tIns="0" rIns="0" bIns="0">
            <a:noAutofit/>
          </a:bodyPr>
          <a:lstStyle/>
          <a:p>
            <a:pPr indent="0" algn="just">
              <a:lnSpc>
                <a:spcPts val="2040"/>
              </a:lnSpc>
              <a:spcAft>
                <a:spcPts val="210"/>
              </a:spcAft>
            </a:pPr>
            <a:r>
              <a:rPr lang="ru" sz="1450" b="1">
                <a:solidFill>
                  <a:srgbClr val="95283A"/>
                </a:solidFill>
                <a:latin typeface="Trebuchet MS"/>
              </a:rPr>
              <a:t>ШАГ 2. </a:t>
            </a:r>
            <a:r>
              <a:rPr lang="ru" sz="1450">
                <a:solidFill>
                  <a:srgbClr val="95283A"/>
                </a:solidFill>
                <a:latin typeface="Trebuchet MS"/>
              </a:rPr>
              <a:t>Получить от налоговой инспекции свидетельство о постановке на учет в качестве плательщика торгового сбора.</a:t>
            </a:r>
          </a:p>
        </p:txBody>
      </p:sp>
      <p:sp>
        <p:nvSpPr>
          <p:cNvPr id="12" name="Прямоугольник 11"/>
          <p:cNvSpPr/>
          <p:nvPr/>
        </p:nvSpPr>
        <p:spPr>
          <a:xfrm>
            <a:off x="2258568" y="8348472"/>
            <a:ext cx="4617720" cy="1234440"/>
          </a:xfrm>
          <a:prstGeom prst="rect">
            <a:avLst/>
          </a:prstGeom>
        </p:spPr>
        <p:txBody>
          <a:bodyPr lIns="0" tIns="0" rIns="0" bIns="0">
            <a:noAutofit/>
          </a:bodyPr>
          <a:lstStyle/>
          <a:p>
            <a:pPr indent="0" algn="just">
              <a:lnSpc>
                <a:spcPts val="2040"/>
              </a:lnSpc>
            </a:pPr>
            <a:r>
              <a:rPr lang="ru" sz="1450">
                <a:solidFill>
                  <a:srgbClr val="535353"/>
                </a:solidFill>
                <a:latin typeface="Trebuchet MS"/>
              </a:rPr>
              <a:t>Налоговая инспекция в течение 5 дней после получения уведомления ставит на учет в качестве плательщика торгового сбора, а после постановки на учет (также в течение 5 дней) направляет плательщику соответствующее свидетельство.</a:t>
            </a:r>
          </a:p>
        </p:txBody>
      </p:sp>
      <p:sp>
        <p:nvSpPr>
          <p:cNvPr id="13" name="Прямоугольник 12"/>
          <p:cNvSpPr/>
          <p:nvPr/>
        </p:nvSpPr>
        <p:spPr>
          <a:xfrm>
            <a:off x="627888" y="8412480"/>
            <a:ext cx="792480" cy="1036320"/>
          </a:xfrm>
          <a:prstGeom prst="rect">
            <a:avLst/>
          </a:prstGeom>
        </p:spPr>
        <p:txBody>
          <a:bodyPr lIns="0" tIns="0" rIns="0" bIns="0">
            <a:noAutofit/>
          </a:bodyPr>
          <a:lstStyle/>
          <a:p>
            <a:pPr indent="0"/>
            <a:r>
              <a:rPr lang="ru" sz="1000" spc="250">
                <a:solidFill>
                  <a:srgbClr val="A91927"/>
                </a:solidFill>
                <a:latin typeface="Trebuchet MS"/>
              </a:rPr>
              <a:t>I®</a:t>
            </a:r>
          </a:p>
        </p:txBody>
      </p:sp>
      <p:sp>
        <p:nvSpPr>
          <p:cNvPr id="14" name="Прямоугольник 13"/>
          <p:cNvSpPr/>
          <p:nvPr/>
        </p:nvSpPr>
        <p:spPr>
          <a:xfrm>
            <a:off x="36576" y="10277856"/>
            <a:ext cx="7516368" cy="124968"/>
          </a:xfrm>
          <a:prstGeom prst="rect">
            <a:avLst/>
          </a:prstGeom>
        </p:spPr>
        <p:txBody>
          <a:bodyPr lIns="0" tIns="0" rIns="0" bIns="0">
            <a:noAutofit/>
          </a:bodyPr>
          <a:lstStyle/>
          <a:p>
            <a:pPr indent="0" algn="just">
              <a:lnSpc>
                <a:spcPts val="984"/>
              </a:lnSpc>
            </a:pPr>
            <a:r>
              <a:rPr lang="ru" sz="750">
                <a:latin typeface="Trebuchet MS"/>
              </a:rPr>
              <a:t>Документ зарегистрирован № 02-191/5 от 01.07.2015.Сорокина Г.М. (Департамент торговли и услуг)    . </a:t>
            </a:r>
            <a:r>
              <a:rPr lang="ru" sz="550">
                <a:latin typeface="Trebuchet MS"/>
              </a:rPr>
              <a:t>правительство</a:t>
            </a:r>
          </a:p>
        </p:txBody>
      </p:sp>
      <p:sp>
        <p:nvSpPr>
          <p:cNvPr id="15" name="Прямоугольник 14"/>
          <p:cNvSpPr/>
          <p:nvPr/>
        </p:nvSpPr>
        <p:spPr>
          <a:xfrm>
            <a:off x="36576" y="10430256"/>
            <a:ext cx="7516368" cy="231648"/>
          </a:xfrm>
          <a:prstGeom prst="rect">
            <a:avLst/>
          </a:prstGeom>
        </p:spPr>
        <p:txBody>
          <a:bodyPr lIns="0" tIns="0" rIns="0" bIns="0">
            <a:noAutofit/>
          </a:bodyPr>
          <a:lstStyle/>
          <a:p>
            <a:pPr marL="25400" indent="0" algn="just">
              <a:lnSpc>
                <a:spcPts val="984"/>
              </a:lnSpc>
            </a:pPr>
            <a:r>
              <a:rPr lang="ru" sz="750">
                <a:latin typeface="Microsoft Sans Serif"/>
              </a:rPr>
              <a:t>Документ зарегистрирован № 14-09-4706/5 от 01.07.2015. (Префектура ЗелАО)    МОСКВЫ</a:t>
            </a:r>
          </a:p>
          <a:p>
            <a:pPr marL="25400" indent="0" algn="just">
              <a:lnSpc>
                <a:spcPts val="984"/>
              </a:lnSpc>
            </a:pPr>
            <a:r>
              <a:rPr lang="ru" sz="750">
                <a:latin typeface="Microsoft Sans Serif"/>
              </a:rPr>
              <a:t>Страница 8 из 22. Страница создана: 30.06.2015 09:53    ^'</a:t>
            </a: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5715000" y="9006840"/>
            <a:ext cx="841248" cy="987552"/>
          </a:xfrm>
          <a:prstGeom prst="rect">
            <a:avLst/>
          </a:prstGeom>
        </p:spPr>
      </p:pic>
      <p:pic>
        <p:nvPicPr>
          <p:cNvPr id="3" name="Рисунок 2"/>
          <p:cNvPicPr>
            <a:picLocks noChangeAspect="1"/>
          </p:cNvPicPr>
          <p:nvPr/>
        </p:nvPicPr>
        <p:blipFill>
          <a:blip r:embed="rId3"/>
          <a:stretch>
            <a:fillRect/>
          </a:stretch>
        </p:blipFill>
        <p:spPr>
          <a:xfrm>
            <a:off x="969264" y="5638800"/>
            <a:ext cx="1060704" cy="896112"/>
          </a:xfrm>
          <a:prstGeom prst="rect">
            <a:avLst/>
          </a:prstGeom>
        </p:spPr>
      </p:pic>
      <p:pic>
        <p:nvPicPr>
          <p:cNvPr id="4" name="Рисунок 3"/>
          <p:cNvPicPr>
            <a:picLocks noChangeAspect="1"/>
          </p:cNvPicPr>
          <p:nvPr/>
        </p:nvPicPr>
        <p:blipFill>
          <a:blip r:embed="rId4"/>
          <a:stretch>
            <a:fillRect/>
          </a:stretch>
        </p:blipFill>
        <p:spPr>
          <a:xfrm>
            <a:off x="1018032" y="1493520"/>
            <a:ext cx="789432" cy="792480"/>
          </a:xfrm>
          <a:prstGeom prst="rect">
            <a:avLst/>
          </a:prstGeom>
        </p:spPr>
      </p:pic>
      <p:sp>
        <p:nvSpPr>
          <p:cNvPr id="5" name="Прямоугольник 4"/>
          <p:cNvSpPr/>
          <p:nvPr/>
        </p:nvSpPr>
        <p:spPr>
          <a:xfrm>
            <a:off x="640080" y="292608"/>
            <a:ext cx="198120" cy="192024"/>
          </a:xfrm>
          <a:prstGeom prst="rect">
            <a:avLst/>
          </a:prstGeom>
        </p:spPr>
        <p:txBody>
          <a:bodyPr lIns="0" tIns="0" rIns="0" bIns="0">
            <a:noAutofit/>
          </a:bodyPr>
          <a:lstStyle/>
          <a:p>
            <a:pPr marL="12700" indent="0"/>
            <a:r>
              <a:rPr lang="ru" sz="1150" b="1" spc="400">
                <a:solidFill>
                  <a:srgbClr val="89A4A4"/>
                </a:solidFill>
                <a:latin typeface="Trebuchet MS"/>
              </a:rPr>
              <a:t>8</a:t>
            </a:r>
            <a:r>
              <a:rPr lang="ru" sz="1150">
                <a:solidFill>
                  <a:srgbClr val="89A4A4"/>
                </a:solidFill>
                <a:latin typeface="Trebuchet MS"/>
              </a:rPr>
              <a:t>|</a:t>
            </a:r>
          </a:p>
        </p:txBody>
      </p:sp>
      <p:sp>
        <p:nvSpPr>
          <p:cNvPr id="6" name="Прямоугольник 5"/>
          <p:cNvSpPr/>
          <p:nvPr/>
        </p:nvSpPr>
        <p:spPr>
          <a:xfrm>
            <a:off x="2252472" y="292608"/>
            <a:ext cx="1417320" cy="204216"/>
          </a:xfrm>
          <a:prstGeom prst="rect">
            <a:avLst/>
          </a:prstGeom>
        </p:spPr>
        <p:txBody>
          <a:bodyPr lIns="0" tIns="0" rIns="0" bIns="0">
            <a:noAutofit/>
          </a:bodyPr>
          <a:lstStyle/>
          <a:p>
            <a:pPr marL="12700" indent="0"/>
            <a:r>
              <a:rPr lang="ru" sz="1250">
                <a:solidFill>
                  <a:srgbClr val="AAAAAA"/>
                </a:solidFill>
                <a:latin typeface="Segoe UI"/>
              </a:rPr>
              <a:t>О торговом сборе</a:t>
            </a:r>
          </a:p>
        </p:txBody>
      </p:sp>
      <p:sp>
        <p:nvSpPr>
          <p:cNvPr id="7" name="Прямоугольник 6"/>
          <p:cNvSpPr/>
          <p:nvPr/>
        </p:nvSpPr>
        <p:spPr>
          <a:xfrm>
            <a:off x="661416" y="1088136"/>
            <a:ext cx="2938272" cy="195072"/>
          </a:xfrm>
          <a:prstGeom prst="rect">
            <a:avLst/>
          </a:prstGeom>
        </p:spPr>
        <p:txBody>
          <a:bodyPr lIns="0" tIns="0" rIns="0" bIns="0">
            <a:noAutofit/>
          </a:bodyPr>
          <a:lstStyle/>
          <a:p>
            <a:pPr indent="0" algn="just">
              <a:spcAft>
                <a:spcPts val="1260"/>
              </a:spcAft>
            </a:pPr>
            <a:r>
              <a:rPr lang="ru" sz="1450" b="1">
                <a:solidFill>
                  <a:srgbClr val="95283A"/>
                </a:solidFill>
                <a:latin typeface="Trebuchet MS"/>
              </a:rPr>
              <a:t>ШАГ </a:t>
            </a:r>
            <a:r>
              <a:rPr lang="ru" sz="1450">
                <a:solidFill>
                  <a:srgbClr val="95283A"/>
                </a:solidFill>
                <a:latin typeface="Trebuchet MS"/>
              </a:rPr>
              <a:t>3. Уплатить торговый сбор.</a:t>
            </a:r>
          </a:p>
        </p:txBody>
      </p:sp>
      <p:sp>
        <p:nvSpPr>
          <p:cNvPr id="8" name="Прямоугольник 7"/>
          <p:cNvSpPr/>
          <p:nvPr/>
        </p:nvSpPr>
        <p:spPr>
          <a:xfrm>
            <a:off x="2289048" y="1508760"/>
            <a:ext cx="3255264" cy="762000"/>
          </a:xfrm>
          <a:prstGeom prst="rect">
            <a:avLst/>
          </a:prstGeom>
        </p:spPr>
        <p:txBody>
          <a:bodyPr lIns="0" tIns="0" rIns="0" bIns="0">
            <a:noAutofit/>
          </a:bodyPr>
          <a:lstStyle/>
          <a:p>
            <a:pPr indent="0" algn="just">
              <a:lnSpc>
                <a:spcPts val="3384"/>
              </a:lnSpc>
            </a:pPr>
            <a:r>
              <a:rPr lang="ru" sz="2550">
                <a:solidFill>
                  <a:srgbClr val="535353"/>
                </a:solidFill>
                <a:latin typeface="Trebuchet MS"/>
              </a:rPr>
              <a:t>Период обложения -</a:t>
            </a:r>
            <a:r>
              <a:rPr lang="ru" sz="2550">
                <a:solidFill>
                  <a:srgbClr val="95283A"/>
                </a:solidFill>
                <a:latin typeface="Trebuchet MS"/>
              </a:rPr>
              <a:t>квартал.</a:t>
            </a:r>
          </a:p>
        </p:txBody>
      </p:sp>
      <p:sp>
        <p:nvSpPr>
          <p:cNvPr id="9" name="Прямоугольник 8"/>
          <p:cNvSpPr/>
          <p:nvPr/>
        </p:nvSpPr>
        <p:spPr>
          <a:xfrm>
            <a:off x="2267712" y="2471928"/>
            <a:ext cx="4626864" cy="1231392"/>
          </a:xfrm>
          <a:prstGeom prst="rect">
            <a:avLst/>
          </a:prstGeom>
        </p:spPr>
        <p:txBody>
          <a:bodyPr lIns="0" tIns="0" rIns="0" bIns="0">
            <a:noAutofit/>
          </a:bodyPr>
          <a:lstStyle/>
          <a:p>
            <a:pPr indent="0" algn="just">
              <a:lnSpc>
                <a:spcPts val="2040"/>
              </a:lnSpc>
              <a:spcAft>
                <a:spcPts val="420"/>
              </a:spcAft>
            </a:pPr>
            <a:r>
              <a:rPr lang="ru" sz="1450">
                <a:solidFill>
                  <a:srgbClr val="535353"/>
                </a:solidFill>
                <a:latin typeface="Trebuchet MS"/>
              </a:rPr>
              <a:t>Торговый сбор уплачивается не позднее 25-го числа месяца,следующего за периодом обложения. Таким образом, в первый раз торговый сбор нужно уплатить до 26 октября 2015 года* (за </a:t>
            </a:r>
            <a:r>
              <a:rPr lang="en-US" sz="1450">
                <a:solidFill>
                  <a:srgbClr val="535353"/>
                </a:solidFill>
                <a:latin typeface="Trebuchet MS"/>
              </a:rPr>
              <a:t>III </a:t>
            </a:r>
            <a:r>
              <a:rPr lang="ru" sz="1450">
                <a:solidFill>
                  <a:srgbClr val="535353"/>
                </a:solidFill>
                <a:latin typeface="Trebuchet MS"/>
              </a:rPr>
              <a:t>квартал 2015 года).</a:t>
            </a:r>
          </a:p>
        </p:txBody>
      </p:sp>
      <p:sp>
        <p:nvSpPr>
          <p:cNvPr id="10" name="Прямоугольник 9"/>
          <p:cNvSpPr/>
          <p:nvPr/>
        </p:nvSpPr>
        <p:spPr>
          <a:xfrm>
            <a:off x="2267712" y="3861816"/>
            <a:ext cx="4611624" cy="414528"/>
          </a:xfrm>
          <a:prstGeom prst="rect">
            <a:avLst/>
          </a:prstGeom>
        </p:spPr>
        <p:txBody>
          <a:bodyPr lIns="0" tIns="0" rIns="0" bIns="0">
            <a:noAutofit/>
          </a:bodyPr>
          <a:lstStyle/>
          <a:p>
            <a:pPr indent="0" algn="just">
              <a:lnSpc>
                <a:spcPts val="2040"/>
              </a:lnSpc>
            </a:pPr>
            <a:r>
              <a:rPr lang="ru" sz="1450">
                <a:solidFill>
                  <a:srgbClr val="535353"/>
                </a:solidFill>
                <a:latin typeface="Trebuchet MS"/>
              </a:rPr>
              <a:t>Авансовые платежи по торговому сбору </a:t>
            </a:r>
            <a:r>
              <a:rPr lang="ru" sz="1450">
                <a:solidFill>
                  <a:srgbClr val="95283A"/>
                </a:solidFill>
                <a:latin typeface="Trebuchet MS"/>
              </a:rPr>
              <a:t>не уплачиваются!</a:t>
            </a:r>
          </a:p>
        </p:txBody>
      </p:sp>
      <p:sp>
        <p:nvSpPr>
          <p:cNvPr id="11" name="Прямоугольник 10"/>
          <p:cNvSpPr/>
          <p:nvPr/>
        </p:nvSpPr>
        <p:spPr>
          <a:xfrm>
            <a:off x="658368" y="4943856"/>
            <a:ext cx="3730752" cy="454152"/>
          </a:xfrm>
          <a:prstGeom prst="rect">
            <a:avLst/>
          </a:prstGeom>
        </p:spPr>
        <p:txBody>
          <a:bodyPr lIns="0" tIns="0" rIns="0" bIns="0">
            <a:noAutofit/>
          </a:bodyPr>
          <a:lstStyle/>
          <a:p>
            <a:pPr indent="0">
              <a:lnSpc>
                <a:spcPts val="2040"/>
              </a:lnSpc>
              <a:spcAft>
                <a:spcPts val="630"/>
              </a:spcAft>
            </a:pPr>
            <a:r>
              <a:rPr lang="ru" sz="1450" b="1">
                <a:solidFill>
                  <a:srgbClr val="95283A"/>
                </a:solidFill>
                <a:latin typeface="Trebuchet MS"/>
              </a:rPr>
              <a:t>ШАГ 4. </a:t>
            </a:r>
            <a:r>
              <a:rPr lang="ru" sz="1450">
                <a:solidFill>
                  <a:srgbClr val="95283A"/>
                </a:solidFill>
                <a:latin typeface="Trebuchet MS"/>
              </a:rPr>
              <a:t>Уменьшить сумму уплачиваемых налогов на сумму торгового сбора.</a:t>
            </a:r>
          </a:p>
        </p:txBody>
      </p:sp>
      <p:sp>
        <p:nvSpPr>
          <p:cNvPr id="12" name="Прямоугольник 11"/>
          <p:cNvSpPr/>
          <p:nvPr/>
        </p:nvSpPr>
        <p:spPr>
          <a:xfrm>
            <a:off x="2270760" y="5599176"/>
            <a:ext cx="4617720" cy="457200"/>
          </a:xfrm>
          <a:prstGeom prst="rect">
            <a:avLst/>
          </a:prstGeom>
        </p:spPr>
        <p:txBody>
          <a:bodyPr lIns="0" tIns="0" rIns="0" bIns="0">
            <a:noAutofit/>
          </a:bodyPr>
          <a:lstStyle/>
          <a:p>
            <a:pPr indent="0" algn="just">
              <a:lnSpc>
                <a:spcPts val="2040"/>
              </a:lnSpc>
            </a:pPr>
            <a:r>
              <a:rPr lang="ru" sz="1450">
                <a:solidFill>
                  <a:srgbClr val="535353"/>
                </a:solidFill>
                <a:latin typeface="Trebuchet MS"/>
              </a:rPr>
              <a:t>Уплаченный торговый сбор можно вычесть из суммы налогов:</a:t>
            </a:r>
          </a:p>
        </p:txBody>
      </p:sp>
      <p:sp>
        <p:nvSpPr>
          <p:cNvPr id="13" name="Прямоугольник 12"/>
          <p:cNvSpPr/>
          <p:nvPr/>
        </p:nvSpPr>
        <p:spPr>
          <a:xfrm>
            <a:off x="2282952" y="6120384"/>
            <a:ext cx="1972056" cy="192024"/>
          </a:xfrm>
          <a:prstGeom prst="rect">
            <a:avLst/>
          </a:prstGeom>
        </p:spPr>
        <p:txBody>
          <a:bodyPr lIns="0" tIns="0" rIns="0" bIns="0">
            <a:noAutofit/>
          </a:bodyPr>
          <a:lstStyle/>
          <a:p>
            <a:pPr indent="0" algn="just">
              <a:lnSpc>
                <a:spcPts val="2040"/>
              </a:lnSpc>
            </a:pPr>
            <a:r>
              <a:rPr lang="ru" sz="1450">
                <a:solidFill>
                  <a:srgbClr val="95283A"/>
                </a:solidFill>
                <a:latin typeface="Trebuchet MS"/>
              </a:rPr>
              <a:t>•    </a:t>
            </a:r>
            <a:r>
              <a:rPr lang="ru" sz="1450">
                <a:solidFill>
                  <a:srgbClr val="535353"/>
                </a:solidFill>
                <a:latin typeface="Trebuchet MS"/>
              </a:rPr>
              <a:t>налога на прибыль;</a:t>
            </a:r>
          </a:p>
        </p:txBody>
      </p:sp>
      <p:sp>
        <p:nvSpPr>
          <p:cNvPr id="14" name="Прямоугольник 13"/>
          <p:cNvSpPr/>
          <p:nvPr/>
        </p:nvSpPr>
        <p:spPr>
          <a:xfrm>
            <a:off x="2282952" y="6382512"/>
            <a:ext cx="4593336" cy="710184"/>
          </a:xfrm>
          <a:prstGeom prst="rect">
            <a:avLst/>
          </a:prstGeom>
        </p:spPr>
        <p:txBody>
          <a:bodyPr lIns="0" tIns="0" rIns="0" bIns="0">
            <a:noAutofit/>
          </a:bodyPr>
          <a:lstStyle/>
          <a:p>
            <a:pPr indent="-1714500">
              <a:lnSpc>
                <a:spcPts val="2040"/>
              </a:lnSpc>
            </a:pPr>
            <a:r>
              <a:rPr lang="ru" sz="1450">
                <a:solidFill>
                  <a:srgbClr val="95283A"/>
                </a:solidFill>
                <a:latin typeface="Trebuchet MS"/>
              </a:rPr>
              <a:t>•    </a:t>
            </a:r>
            <a:r>
              <a:rPr lang="ru" sz="1450">
                <a:solidFill>
                  <a:srgbClr val="535353"/>
                </a:solidFill>
                <a:latin typeface="Trebuchet MS"/>
              </a:rPr>
              <a:t>единого налога по упрощенной системе налогообложения (если выбран объект обложения «доходы»);</a:t>
            </a:r>
          </a:p>
        </p:txBody>
      </p:sp>
      <p:sp>
        <p:nvSpPr>
          <p:cNvPr id="15" name="Прямоугольник 14"/>
          <p:cNvSpPr/>
          <p:nvPr/>
        </p:nvSpPr>
        <p:spPr>
          <a:xfrm>
            <a:off x="2282952" y="7153656"/>
            <a:ext cx="4614672" cy="454152"/>
          </a:xfrm>
          <a:prstGeom prst="rect">
            <a:avLst/>
          </a:prstGeom>
        </p:spPr>
        <p:txBody>
          <a:bodyPr lIns="0" tIns="0" rIns="0" bIns="0">
            <a:noAutofit/>
          </a:bodyPr>
          <a:lstStyle/>
          <a:p>
            <a:pPr indent="0">
              <a:lnSpc>
                <a:spcPts val="2040"/>
              </a:lnSpc>
              <a:spcAft>
                <a:spcPts val="4200"/>
              </a:spcAft>
            </a:pPr>
            <a:r>
              <a:rPr lang="ru" sz="1450">
                <a:solidFill>
                  <a:srgbClr val="95283A"/>
                </a:solidFill>
                <a:latin typeface="Trebuchet MS"/>
              </a:rPr>
              <a:t>•    </a:t>
            </a:r>
            <a:r>
              <a:rPr lang="ru" sz="1450">
                <a:solidFill>
                  <a:srgbClr val="535353"/>
                </a:solidFill>
                <a:latin typeface="Trebuchet MS"/>
              </a:rPr>
              <a:t>налога на доходы физических лиц за периоды обложения,совпадающие с налоговым периодом.</a:t>
            </a:r>
          </a:p>
        </p:txBody>
      </p:sp>
      <p:sp>
        <p:nvSpPr>
          <p:cNvPr id="16" name="Прямоугольник 15"/>
          <p:cNvSpPr/>
          <p:nvPr/>
        </p:nvSpPr>
        <p:spPr>
          <a:xfrm>
            <a:off x="658368" y="8421624"/>
            <a:ext cx="4120896" cy="1295400"/>
          </a:xfrm>
          <a:prstGeom prst="rect">
            <a:avLst/>
          </a:prstGeom>
        </p:spPr>
        <p:txBody>
          <a:bodyPr lIns="0" tIns="0" rIns="0" bIns="0">
            <a:noAutofit/>
          </a:bodyPr>
          <a:lstStyle/>
          <a:p>
            <a:pPr indent="0">
              <a:lnSpc>
                <a:spcPts val="2712"/>
              </a:lnSpc>
            </a:pPr>
            <a:r>
              <a:rPr lang="ru" sz="1950">
                <a:solidFill>
                  <a:srgbClr val="95283A"/>
                </a:solidFill>
                <a:latin typeface="Microsoft Sans Serif"/>
              </a:rPr>
              <a:t>Важно! </a:t>
            </a:r>
            <a:r>
              <a:rPr lang="ru" sz="1950">
                <a:solidFill>
                  <a:srgbClr val="AAAAAA"/>
                </a:solidFill>
                <a:latin typeface="Microsoft Sans Serif"/>
              </a:rPr>
              <a:t>Торговый сбор можно вычесть </a:t>
            </a:r>
            <a:r>
              <a:rPr lang="ru" sz="1950">
                <a:solidFill>
                  <a:srgbClr val="95283A"/>
                </a:solidFill>
                <a:latin typeface="Microsoft Sans Serif"/>
              </a:rPr>
              <a:t>только в том случае, </a:t>
            </a:r>
            <a:r>
              <a:rPr lang="ru" sz="1950">
                <a:solidFill>
                  <a:srgbClr val="AAAAAA"/>
                </a:solidFill>
                <a:latin typeface="Microsoft Sans Serif"/>
              </a:rPr>
              <a:t>если вы направили </a:t>
            </a:r>
            <a:r>
              <a:rPr lang="ru" sz="1950">
                <a:solidFill>
                  <a:srgbClr val="95283A"/>
                </a:solidFill>
                <a:latin typeface="Microsoft Sans Serif"/>
              </a:rPr>
              <a:t>уведомление плательщика торгового сбора</a:t>
            </a:r>
          </a:p>
        </p:txBody>
      </p:sp>
      <p:sp>
        <p:nvSpPr>
          <p:cNvPr id="17" name="Прямоугольник 16"/>
          <p:cNvSpPr/>
          <p:nvPr/>
        </p:nvSpPr>
        <p:spPr>
          <a:xfrm>
            <a:off x="667512" y="9863328"/>
            <a:ext cx="3051048" cy="204216"/>
          </a:xfrm>
          <a:prstGeom prst="rect">
            <a:avLst/>
          </a:prstGeom>
        </p:spPr>
        <p:txBody>
          <a:bodyPr lIns="0" tIns="0" rIns="0" bIns="0">
            <a:noAutofit/>
          </a:bodyPr>
          <a:lstStyle/>
          <a:p>
            <a:pPr indent="0" algn="just">
              <a:lnSpc>
                <a:spcPts val="2712"/>
              </a:lnSpc>
            </a:pPr>
            <a:r>
              <a:rPr lang="ru" sz="1950">
                <a:solidFill>
                  <a:srgbClr val="AAAAAA"/>
                </a:solidFill>
                <a:latin typeface="Microsoft Sans Serif"/>
              </a:rPr>
              <a:t>в налоговую инспекцию.</a:t>
            </a:r>
          </a:p>
        </p:txBody>
      </p:sp>
      <p:sp>
        <p:nvSpPr>
          <p:cNvPr id="18" name="Прямоугольник 17"/>
          <p:cNvSpPr/>
          <p:nvPr/>
        </p:nvSpPr>
        <p:spPr>
          <a:xfrm>
            <a:off x="627888" y="2560320"/>
            <a:ext cx="1432560" cy="1207008"/>
          </a:xfrm>
          <a:prstGeom prst="rect">
            <a:avLst/>
          </a:prstGeom>
        </p:spPr>
        <p:txBody>
          <a:bodyPr lIns="0" tIns="0" rIns="0" bIns="0">
            <a:noAutofit/>
          </a:bodyPr>
          <a:lstStyle/>
          <a:p>
            <a:pPr marR="63500" indent="0">
              <a:lnSpc>
                <a:spcPts val="1344"/>
              </a:lnSpc>
            </a:pPr>
            <a:r>
              <a:rPr lang="ru" sz="1000" i="1">
                <a:solidFill>
                  <a:srgbClr val="676767"/>
                </a:solidFill>
                <a:latin typeface="Segoe UI"/>
              </a:rPr>
              <a:t>*25 октября 2015 г. выпадает на воскресенье, соответственно, срок уплаты переносится на понедельник,</a:t>
            </a:r>
          </a:p>
          <a:p>
            <a:pPr indent="0">
              <a:lnSpc>
                <a:spcPts val="1344"/>
              </a:lnSpc>
            </a:pPr>
            <a:r>
              <a:rPr lang="ru" sz="1000" i="1">
                <a:solidFill>
                  <a:srgbClr val="676767"/>
                </a:solidFill>
                <a:latin typeface="Segoe UI"/>
              </a:rPr>
              <a:t>26 октября 2015 г.</a:t>
            </a:r>
          </a:p>
        </p:txBody>
      </p:sp>
      <p:sp>
        <p:nvSpPr>
          <p:cNvPr id="19" name="Прямоугольник 18"/>
          <p:cNvSpPr/>
          <p:nvPr/>
        </p:nvSpPr>
        <p:spPr>
          <a:xfrm>
            <a:off x="45720" y="10283952"/>
            <a:ext cx="4785360" cy="384048"/>
          </a:xfrm>
          <a:prstGeom prst="rect">
            <a:avLst/>
          </a:prstGeom>
        </p:spPr>
        <p:txBody>
          <a:bodyPr lIns="0" tIns="0" rIns="0" bIns="0">
            <a:noAutofit/>
          </a:bodyPr>
          <a:lstStyle/>
          <a:p>
            <a:pPr marL="25400" indent="0">
              <a:lnSpc>
                <a:spcPts val="984"/>
              </a:lnSpc>
            </a:pPr>
            <a:r>
              <a:rPr lang="ru" sz="750">
                <a:latin typeface="Microsoft Sans Serif"/>
              </a:rPr>
              <a:t>Документ зарегистрирован № 02-191/5 от 01.07.2015.Сорокина Г.М. (Департамент торговли и услуг)</a:t>
            </a:r>
          </a:p>
          <a:p>
            <a:pPr marL="25400" indent="0">
              <a:lnSpc>
                <a:spcPts val="984"/>
              </a:lnSpc>
            </a:pPr>
            <a:r>
              <a:rPr lang="ru" sz="750">
                <a:latin typeface="Microsoft Sans Serif"/>
              </a:rPr>
              <a:t>Документ зарегистрирован № 14-09-4706/5 от 01.07.2015. (Префектура ЗелАО)</a:t>
            </a:r>
          </a:p>
          <a:p>
            <a:pPr marL="25400" indent="0">
              <a:lnSpc>
                <a:spcPts val="984"/>
              </a:lnSpc>
            </a:pPr>
            <a:r>
              <a:rPr lang="ru" sz="750">
                <a:latin typeface="Microsoft Sans Serif"/>
              </a:rPr>
              <a:t>Страница 9 из 22. Страница создана: 30.06.2015 09:53</a:t>
            </a:r>
          </a:p>
        </p:txBody>
      </p:sp>
      <p:sp>
        <p:nvSpPr>
          <p:cNvPr id="20" name="Прямоугольник 19"/>
          <p:cNvSpPr/>
          <p:nvPr/>
        </p:nvSpPr>
        <p:spPr>
          <a:xfrm>
            <a:off x="6858000" y="10332720"/>
            <a:ext cx="664464" cy="213360"/>
          </a:xfrm>
          <a:prstGeom prst="rect">
            <a:avLst/>
          </a:prstGeom>
        </p:spPr>
        <p:txBody>
          <a:bodyPr lIns="0" tIns="0" rIns="0" bIns="0">
            <a:noAutofit/>
          </a:bodyPr>
          <a:lstStyle/>
          <a:p>
            <a:pPr marL="25400" indent="0">
              <a:spcAft>
                <a:spcPts val="210"/>
              </a:spcAft>
            </a:pPr>
            <a:r>
              <a:rPr lang="ru" sz="550">
                <a:latin typeface="Segoe UI"/>
              </a:rPr>
              <a:t>ПРАВИТЕЛЬСТВО</a:t>
            </a:r>
          </a:p>
          <a:p>
            <a:pPr marL="25400" indent="0"/>
            <a:r>
              <a:rPr lang="ru" sz="650" b="1">
                <a:latin typeface="Segoe UI"/>
              </a:rPr>
              <a:t>МОСКВЫ</a:t>
            </a: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124712" y="8269224"/>
            <a:ext cx="521208" cy="499872"/>
          </a:xfrm>
          <a:prstGeom prst="rect">
            <a:avLst/>
          </a:prstGeom>
        </p:spPr>
      </p:pic>
      <p:pic>
        <p:nvPicPr>
          <p:cNvPr id="3" name="Рисунок 2"/>
          <p:cNvPicPr>
            <a:picLocks noChangeAspect="1"/>
          </p:cNvPicPr>
          <p:nvPr/>
        </p:nvPicPr>
        <p:blipFill>
          <a:blip r:embed="rId3"/>
          <a:stretch>
            <a:fillRect/>
          </a:stretch>
        </p:blipFill>
        <p:spPr>
          <a:xfrm>
            <a:off x="1127760" y="6608064"/>
            <a:ext cx="524256" cy="499872"/>
          </a:xfrm>
          <a:prstGeom prst="rect">
            <a:avLst/>
          </a:prstGeom>
        </p:spPr>
      </p:pic>
      <p:pic>
        <p:nvPicPr>
          <p:cNvPr id="4" name="Рисунок 3"/>
          <p:cNvPicPr>
            <a:picLocks noChangeAspect="1"/>
          </p:cNvPicPr>
          <p:nvPr/>
        </p:nvPicPr>
        <p:blipFill>
          <a:blip r:embed="rId4"/>
          <a:stretch>
            <a:fillRect/>
          </a:stretch>
        </p:blipFill>
        <p:spPr>
          <a:xfrm>
            <a:off x="640080" y="2093976"/>
            <a:ext cx="1392936" cy="1395984"/>
          </a:xfrm>
          <a:prstGeom prst="rect">
            <a:avLst/>
          </a:prstGeom>
        </p:spPr>
      </p:pic>
      <p:sp>
        <p:nvSpPr>
          <p:cNvPr id="5" name="Прямоугольник 4"/>
          <p:cNvSpPr/>
          <p:nvPr/>
        </p:nvSpPr>
        <p:spPr>
          <a:xfrm>
            <a:off x="2252472" y="292608"/>
            <a:ext cx="1417320" cy="204216"/>
          </a:xfrm>
          <a:prstGeom prst="rect">
            <a:avLst/>
          </a:prstGeom>
        </p:spPr>
        <p:txBody>
          <a:bodyPr lIns="0" tIns="0" rIns="0" bIns="0">
            <a:noAutofit/>
          </a:bodyPr>
          <a:lstStyle/>
          <a:p>
            <a:pPr marL="12700" indent="0"/>
            <a:r>
              <a:rPr lang="ru" sz="1250">
                <a:solidFill>
                  <a:srgbClr val="AAAAAA"/>
                </a:solidFill>
                <a:latin typeface="Segoe UI"/>
              </a:rPr>
              <a:t>О торговом сборе</a:t>
            </a:r>
          </a:p>
        </p:txBody>
      </p:sp>
      <p:sp>
        <p:nvSpPr>
          <p:cNvPr id="6" name="Прямоугольник 5"/>
          <p:cNvSpPr/>
          <p:nvPr/>
        </p:nvSpPr>
        <p:spPr>
          <a:xfrm>
            <a:off x="6711696" y="292608"/>
            <a:ext cx="198120" cy="192024"/>
          </a:xfrm>
          <a:prstGeom prst="rect">
            <a:avLst/>
          </a:prstGeom>
        </p:spPr>
        <p:txBody>
          <a:bodyPr lIns="0" tIns="0" rIns="0" bIns="0">
            <a:noAutofit/>
          </a:bodyPr>
          <a:lstStyle/>
          <a:p>
            <a:pPr marL="12700" indent="0"/>
            <a:r>
              <a:rPr lang="ru" sz="1200" spc="200">
                <a:solidFill>
                  <a:srgbClr val="89A4A4"/>
                </a:solidFill>
                <a:latin typeface="Trebuchet MS"/>
              </a:rPr>
              <a:t>19</a:t>
            </a:r>
          </a:p>
        </p:txBody>
      </p:sp>
      <p:sp>
        <p:nvSpPr>
          <p:cNvPr id="7" name="Прямоугольник 6"/>
          <p:cNvSpPr/>
          <p:nvPr/>
        </p:nvSpPr>
        <p:spPr>
          <a:xfrm>
            <a:off x="2206752" y="1210056"/>
            <a:ext cx="4700016" cy="1898904"/>
          </a:xfrm>
          <a:prstGeom prst="rect">
            <a:avLst/>
          </a:prstGeom>
        </p:spPr>
        <p:txBody>
          <a:bodyPr lIns="0" tIns="0" rIns="0" bIns="0">
            <a:noAutofit/>
          </a:bodyPr>
          <a:lstStyle/>
          <a:p>
            <a:pPr indent="0" algn="ctr">
              <a:spcAft>
                <a:spcPts val="3150"/>
              </a:spcAft>
            </a:pPr>
            <a:r>
              <a:rPr lang="ru" sz="2900">
                <a:solidFill>
                  <a:srgbClr val="95283A"/>
                </a:solidFill>
                <a:latin typeface="Trebuchet MS"/>
              </a:rPr>
              <a:t>Вопрос - ответ</a:t>
            </a:r>
          </a:p>
          <a:p>
            <a:pPr marR="12700" indent="-368300" algn="just">
              <a:lnSpc>
                <a:spcPts val="2040"/>
              </a:lnSpc>
              <a:spcAft>
                <a:spcPts val="3150"/>
              </a:spcAft>
            </a:pPr>
            <a:r>
              <a:rPr lang="ru" sz="1450" b="1">
                <a:solidFill>
                  <a:srgbClr val="95283A"/>
                </a:solidFill>
                <a:latin typeface="Trebuchet MS"/>
              </a:rPr>
              <a:t>1. </a:t>
            </a:r>
            <a:r>
              <a:rPr lang="ru" sz="1450" b="1">
                <a:solidFill>
                  <a:srgbClr val="535353"/>
                </a:solidFill>
                <a:latin typeface="Trebuchet MS"/>
              </a:rPr>
              <a:t>В какую инспекцию организации или индивидуальному предпринимателю необходимо подавать уведомление плательщика торгового сбора?</a:t>
            </a:r>
          </a:p>
        </p:txBody>
      </p:sp>
      <p:sp>
        <p:nvSpPr>
          <p:cNvPr id="8" name="Прямоугольник 7"/>
          <p:cNvSpPr/>
          <p:nvPr/>
        </p:nvSpPr>
        <p:spPr>
          <a:xfrm>
            <a:off x="652272" y="3758184"/>
            <a:ext cx="6245352" cy="1231392"/>
          </a:xfrm>
          <a:prstGeom prst="rect">
            <a:avLst/>
          </a:prstGeom>
        </p:spPr>
        <p:txBody>
          <a:bodyPr lIns="0" tIns="0" rIns="0" bIns="0">
            <a:noAutofit/>
          </a:bodyPr>
          <a:lstStyle/>
          <a:p>
            <a:pPr indent="0" algn="just">
              <a:lnSpc>
                <a:spcPts val="2040"/>
              </a:lnSpc>
              <a:spcAft>
                <a:spcPts val="1260"/>
              </a:spcAft>
            </a:pPr>
            <a:r>
              <a:rPr lang="ru" sz="1450" i="1">
                <a:solidFill>
                  <a:srgbClr val="535353"/>
                </a:solidFill>
                <a:latin typeface="Trebuchet MS"/>
              </a:rPr>
              <a:t>При осуществлении торговли через </a:t>
            </a:r>
            <a:r>
              <a:rPr lang="ru" sz="1450" b="1" i="1">
                <a:solidFill>
                  <a:srgbClr val="535353"/>
                </a:solidFill>
                <a:latin typeface="Trebuchet MS"/>
              </a:rPr>
              <a:t>стационарный торговый объект </a:t>
            </a:r>
            <a:r>
              <a:rPr lang="ru" sz="1450" i="1">
                <a:solidFill>
                  <a:srgbClr val="535353"/>
                </a:solidFill>
                <a:latin typeface="Trebuchet MS"/>
              </a:rPr>
              <a:t>организация или индивидуальный предприниматель встают на учет в качестве плательщика торгового сбора </a:t>
            </a:r>
            <a:r>
              <a:rPr lang="ru" sz="1450" b="1" i="1">
                <a:solidFill>
                  <a:srgbClr val="535353"/>
                </a:solidFill>
                <a:latin typeface="Trebuchet MS"/>
              </a:rPr>
              <a:t>по местонахождению такого объекта. </a:t>
            </a:r>
            <a:r>
              <a:rPr lang="ru" sz="1450" i="1">
                <a:solidFill>
                  <a:srgbClr val="535353"/>
                </a:solidFill>
                <a:latin typeface="Trebuchet MS"/>
              </a:rPr>
              <a:t>Соответственно, уведомление подается в инспекцию по местонахождению объекта торговли.</a:t>
            </a:r>
          </a:p>
        </p:txBody>
      </p:sp>
      <p:sp>
        <p:nvSpPr>
          <p:cNvPr id="9" name="Прямоугольник 8"/>
          <p:cNvSpPr/>
          <p:nvPr/>
        </p:nvSpPr>
        <p:spPr>
          <a:xfrm>
            <a:off x="655320" y="5312664"/>
            <a:ext cx="6245352" cy="972312"/>
          </a:xfrm>
          <a:prstGeom prst="rect">
            <a:avLst/>
          </a:prstGeom>
        </p:spPr>
        <p:txBody>
          <a:bodyPr lIns="0" tIns="0" rIns="0" bIns="0">
            <a:noAutofit/>
          </a:bodyPr>
          <a:lstStyle/>
          <a:p>
            <a:pPr indent="0" algn="just">
              <a:lnSpc>
                <a:spcPts val="2016"/>
              </a:lnSpc>
              <a:spcAft>
                <a:spcPts val="1260"/>
              </a:spcAft>
            </a:pPr>
            <a:r>
              <a:rPr lang="ru" sz="1450" i="1">
                <a:solidFill>
                  <a:srgbClr val="535353"/>
                </a:solidFill>
                <a:latin typeface="Trebuchet MS"/>
              </a:rPr>
              <a:t>При осуществлении </a:t>
            </a:r>
            <a:r>
              <a:rPr lang="ru" sz="1450" b="1" i="1">
                <a:solidFill>
                  <a:srgbClr val="535353"/>
                </a:solidFill>
                <a:latin typeface="Trebuchet MS"/>
              </a:rPr>
              <a:t>нестационарной торговли </a:t>
            </a:r>
            <a:r>
              <a:rPr lang="ru" sz="1450" i="1">
                <a:solidFill>
                  <a:srgbClr val="535353"/>
                </a:solidFill>
                <a:latin typeface="Trebuchet MS"/>
              </a:rPr>
              <a:t>организация или индивидуальный предприниматель встают на учет в качестве плательщика торгового сбора </a:t>
            </a:r>
            <a:r>
              <a:rPr lang="ru" sz="1450" b="1" i="1">
                <a:solidFill>
                  <a:srgbClr val="535353"/>
                </a:solidFill>
                <a:latin typeface="Trebuchet MS"/>
              </a:rPr>
              <a:t>по местонахождению организации </a:t>
            </a:r>
            <a:r>
              <a:rPr lang="ru" sz="1450" i="1">
                <a:solidFill>
                  <a:srgbClr val="535353"/>
                </a:solidFill>
                <a:latin typeface="Trebuchet MS"/>
              </a:rPr>
              <a:t>(месту жительства индивидуального предпринимателя).</a:t>
            </a:r>
          </a:p>
        </p:txBody>
      </p:sp>
      <p:sp>
        <p:nvSpPr>
          <p:cNvPr id="10" name="Прямоугольник 9"/>
          <p:cNvSpPr/>
          <p:nvPr/>
        </p:nvSpPr>
        <p:spPr>
          <a:xfrm>
            <a:off x="1965960" y="6595872"/>
            <a:ext cx="4937760" cy="454152"/>
          </a:xfrm>
          <a:prstGeom prst="rect">
            <a:avLst/>
          </a:prstGeom>
        </p:spPr>
        <p:txBody>
          <a:bodyPr lIns="0" tIns="0" rIns="0" bIns="0">
            <a:noAutofit/>
          </a:bodyPr>
          <a:lstStyle/>
          <a:p>
            <a:pPr indent="-368300" algn="just">
              <a:lnSpc>
                <a:spcPts val="2040"/>
              </a:lnSpc>
              <a:spcAft>
                <a:spcPts val="1260"/>
              </a:spcAft>
            </a:pPr>
            <a:r>
              <a:rPr lang="ru" sz="1450" b="1" i="1">
                <a:solidFill>
                  <a:srgbClr val="95283A"/>
                </a:solidFill>
                <a:latin typeface="Trebuchet MS"/>
              </a:rPr>
              <a:t>2.</a:t>
            </a:r>
            <a:r>
              <a:rPr lang="ru" sz="1450" b="1">
                <a:solidFill>
                  <a:srgbClr val="95283A"/>
                </a:solidFill>
                <a:latin typeface="Trebuchet MS"/>
              </a:rPr>
              <a:t>    </a:t>
            </a:r>
            <a:r>
              <a:rPr lang="ru" sz="1450" b="1">
                <a:solidFill>
                  <a:srgbClr val="535353"/>
                </a:solidFill>
                <a:latin typeface="Trebuchet MS"/>
              </a:rPr>
              <a:t>Что нужно делать, если торговая деятельность на объекте торговли больше не ведется?</a:t>
            </a:r>
          </a:p>
        </p:txBody>
      </p:sp>
      <p:sp>
        <p:nvSpPr>
          <p:cNvPr id="11" name="Прямоугольник 10"/>
          <p:cNvSpPr/>
          <p:nvPr/>
        </p:nvSpPr>
        <p:spPr>
          <a:xfrm>
            <a:off x="658368" y="7373112"/>
            <a:ext cx="6239256" cy="454152"/>
          </a:xfrm>
          <a:prstGeom prst="rect">
            <a:avLst/>
          </a:prstGeom>
        </p:spPr>
        <p:txBody>
          <a:bodyPr lIns="0" tIns="0" rIns="0" bIns="0">
            <a:noAutofit/>
          </a:bodyPr>
          <a:lstStyle/>
          <a:p>
            <a:pPr indent="0" algn="just">
              <a:lnSpc>
                <a:spcPts val="2040"/>
              </a:lnSpc>
              <a:spcAft>
                <a:spcPts val="1260"/>
              </a:spcAft>
            </a:pPr>
            <a:r>
              <a:rPr lang="ru" sz="1450" i="1">
                <a:solidFill>
                  <a:srgbClr val="535353"/>
                </a:solidFill>
                <a:latin typeface="Trebuchet MS"/>
              </a:rPr>
              <a:t>Нужно подать уведомление в налоговые органы о прекращении ведения торговой деятельности на объекте ведения торговли.</a:t>
            </a:r>
          </a:p>
        </p:txBody>
      </p:sp>
      <p:sp>
        <p:nvSpPr>
          <p:cNvPr id="12" name="Прямоугольник 11"/>
          <p:cNvSpPr/>
          <p:nvPr/>
        </p:nvSpPr>
        <p:spPr>
          <a:xfrm>
            <a:off x="1969008" y="8141208"/>
            <a:ext cx="4928616" cy="716280"/>
          </a:xfrm>
          <a:prstGeom prst="rect">
            <a:avLst/>
          </a:prstGeom>
        </p:spPr>
        <p:txBody>
          <a:bodyPr lIns="0" tIns="0" rIns="0" bIns="0">
            <a:noAutofit/>
          </a:bodyPr>
          <a:lstStyle/>
          <a:p>
            <a:pPr indent="-368300" algn="just">
              <a:lnSpc>
                <a:spcPts val="2040"/>
              </a:lnSpc>
              <a:spcAft>
                <a:spcPts val="1260"/>
              </a:spcAft>
            </a:pPr>
            <a:r>
              <a:rPr lang="ru" sz="1450" b="1">
                <a:solidFill>
                  <a:srgbClr val="95283A"/>
                </a:solidFill>
                <a:latin typeface="Trebuchet MS"/>
              </a:rPr>
              <a:t>3.    </a:t>
            </a:r>
            <a:r>
              <a:rPr lang="ru" sz="1450" b="1">
                <a:solidFill>
                  <a:srgbClr val="535353"/>
                </a:solidFill>
                <a:latin typeface="Trebuchet MS"/>
              </a:rPr>
              <a:t>Что нужно делать, если магазин (объект стационарной торговой сети) поменял местонахождение и ведет торговую деятельность по другому адресу?</a:t>
            </a:r>
          </a:p>
        </p:txBody>
      </p:sp>
      <p:sp>
        <p:nvSpPr>
          <p:cNvPr id="13" name="Прямоугольник 12"/>
          <p:cNvSpPr/>
          <p:nvPr/>
        </p:nvSpPr>
        <p:spPr>
          <a:xfrm>
            <a:off x="655320" y="9177528"/>
            <a:ext cx="6242304" cy="710184"/>
          </a:xfrm>
          <a:prstGeom prst="rect">
            <a:avLst/>
          </a:prstGeom>
        </p:spPr>
        <p:txBody>
          <a:bodyPr lIns="0" tIns="0" rIns="0" bIns="0">
            <a:noAutofit/>
          </a:bodyPr>
          <a:lstStyle/>
          <a:p>
            <a:pPr indent="0" algn="just">
              <a:lnSpc>
                <a:spcPts val="2016"/>
              </a:lnSpc>
            </a:pPr>
            <a:r>
              <a:rPr lang="ru" sz="1450" i="1">
                <a:solidFill>
                  <a:srgbClr val="535353"/>
                </a:solidFill>
                <a:latin typeface="Trebuchet MS"/>
              </a:rPr>
              <a:t>Нужно направить в налоговые органы уведомление о прекращении ведения деятельности на старом объекте, а также подать уведомление плательщика сбора в отношении нового объекта.</a:t>
            </a:r>
          </a:p>
        </p:txBody>
      </p:sp>
      <p:sp>
        <p:nvSpPr>
          <p:cNvPr id="14" name="Прямоугольник 13"/>
          <p:cNvSpPr/>
          <p:nvPr/>
        </p:nvSpPr>
        <p:spPr>
          <a:xfrm>
            <a:off x="45720" y="10283952"/>
            <a:ext cx="4785360" cy="384048"/>
          </a:xfrm>
          <a:prstGeom prst="rect">
            <a:avLst/>
          </a:prstGeom>
        </p:spPr>
        <p:txBody>
          <a:bodyPr lIns="0" tIns="0" rIns="0" bIns="0">
            <a:noAutofit/>
          </a:bodyPr>
          <a:lstStyle/>
          <a:p>
            <a:pPr marL="25400" indent="0">
              <a:lnSpc>
                <a:spcPts val="984"/>
              </a:lnSpc>
            </a:pPr>
            <a:r>
              <a:rPr lang="ru" sz="750">
                <a:latin typeface="Microsoft Sans Serif"/>
              </a:rPr>
              <a:t>Документ зарегистрирован № 02-191/5 от 01.07.2015.Сорокина Г.М. (Департамент торговли и услуг)</a:t>
            </a:r>
          </a:p>
          <a:p>
            <a:pPr marL="25400" indent="0">
              <a:lnSpc>
                <a:spcPts val="984"/>
              </a:lnSpc>
            </a:pPr>
            <a:r>
              <a:rPr lang="ru" sz="750">
                <a:latin typeface="Microsoft Sans Serif"/>
              </a:rPr>
              <a:t>Документ зарегистрирован № 14-09-4706/5 от 01.07.2015. (Префектура ЗелАО)</a:t>
            </a:r>
          </a:p>
          <a:p>
            <a:pPr marL="25400" indent="0">
              <a:lnSpc>
                <a:spcPts val="984"/>
              </a:lnSpc>
            </a:pPr>
            <a:r>
              <a:rPr lang="ru" sz="750">
                <a:latin typeface="Microsoft Sans Serif"/>
              </a:rPr>
              <a:t>Страница 10 из 22. Страница создана: 30.06.2015 09:53</a:t>
            </a:r>
          </a:p>
        </p:txBody>
      </p:sp>
      <p:sp>
        <p:nvSpPr>
          <p:cNvPr id="15" name="Прямоугольник 14"/>
          <p:cNvSpPr/>
          <p:nvPr/>
        </p:nvSpPr>
        <p:spPr>
          <a:xfrm>
            <a:off x="6858000" y="10332720"/>
            <a:ext cx="664464" cy="213360"/>
          </a:xfrm>
          <a:prstGeom prst="rect">
            <a:avLst/>
          </a:prstGeom>
        </p:spPr>
        <p:txBody>
          <a:bodyPr lIns="0" tIns="0" rIns="0" bIns="0">
            <a:noAutofit/>
          </a:bodyPr>
          <a:lstStyle/>
          <a:p>
            <a:pPr marL="25400" indent="0">
              <a:spcAft>
                <a:spcPts val="210"/>
              </a:spcAft>
            </a:pPr>
            <a:r>
              <a:rPr lang="ru" sz="550">
                <a:latin typeface="Segoe UI"/>
              </a:rPr>
              <a:t>ПРАВИТЕЛЬСТВО</a:t>
            </a:r>
          </a:p>
          <a:p>
            <a:pPr marL="25400" indent="0"/>
            <a:r>
              <a:rPr lang="ru" sz="650" b="1">
                <a:latin typeface="Segoe UI"/>
              </a:rPr>
              <a:t>МОСКВЫ</a:t>
            </a: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3371</Words>
  <Application>Microsoft Office PowerPoint</Application>
  <PresentationFormat>Произвольный</PresentationFormat>
  <Paragraphs>238</Paragraphs>
  <Slides>18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18</vt:i4>
      </vt:variant>
    </vt:vector>
  </HeadingPairs>
  <TitlesOfParts>
    <vt:vector size="19" baseType="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Шибаев Олег Анатольевич</dc:creator>
  <cp:lastModifiedBy>Шибаев Олег Анатольевич</cp:lastModifiedBy>
  <cp:revision>3</cp:revision>
  <dcterms:modified xsi:type="dcterms:W3CDTF">2015-07-06T08:20:36Z</dcterms:modified>
</cp:coreProperties>
</file>